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60" r:id="rId3"/>
    <p:sldId id="261" r:id="rId4"/>
    <p:sldId id="262" r:id="rId5"/>
    <p:sldId id="263" r:id="rId6"/>
    <p:sldId id="264" r:id="rId7"/>
    <p:sldId id="265" r:id="rId8"/>
    <p:sldId id="270" r:id="rId9"/>
    <p:sldId id="266" r:id="rId10"/>
    <p:sldId id="267" r:id="rId11"/>
    <p:sldId id="268" r:id="rId12"/>
    <p:sldId id="26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02" autoAdjust="0"/>
    <p:restoredTop sz="96405"/>
  </p:normalViewPr>
  <p:slideViewPr>
    <p:cSldViewPr snapToGrid="0" snapToObjects="1">
      <p:cViewPr varScale="1">
        <p:scale>
          <a:sx n="114" d="100"/>
          <a:sy n="114" d="100"/>
        </p:scale>
        <p:origin x="24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7220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074C8-7F11-9D4D-B101-49042A913C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6" y="2754087"/>
            <a:ext cx="8229792" cy="2460170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55635E-1B0B-FF46-9BCE-0C944BD167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5" y="5323170"/>
            <a:ext cx="8229793" cy="138242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514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14DEF-3949-7744-8DD1-D71185B5D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660" y="365125"/>
            <a:ext cx="1171823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379767-5ABD-F34C-8F79-814A80A9A0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661" y="1825625"/>
            <a:ext cx="11718235" cy="419135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5761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A30C6-B321-6143-A08B-85AF799ED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357" y="365125"/>
            <a:ext cx="1160890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C07DD3-DA4B-5846-BD6A-62CE469DC0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8357" y="1825625"/>
            <a:ext cx="5751443" cy="41974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B439A6-3255-AC45-B6AB-3FB4CFCCAD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705061" cy="41974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97345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B30E10-40D5-4C41-9E02-1CF6CD009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4FFD7C-F2BB-FD42-9838-2354E06A0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2363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50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A5DDEE"/>
        </a:buClr>
        <a:buFont typeface="Courier New" panose="02070309020205020404" pitchFamily="49" charset="0"/>
        <a:buChar char="o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47839"/>
        </a:buClr>
        <a:buFont typeface="Courier New" panose="02070309020205020404" pitchFamily="49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2D833"/>
        </a:buClr>
        <a:buFont typeface="Courier New" panose="02070309020205020404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F97D3"/>
        </a:buClr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A5DDEE"/>
        </a:buClr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7811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297EC-5E5E-BCDC-7D10-3E6431D9F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-94592"/>
            <a:ext cx="11879262" cy="1325563"/>
          </a:xfrm>
        </p:spPr>
        <p:txBody>
          <a:bodyPr/>
          <a:lstStyle/>
          <a:p>
            <a:r>
              <a:rPr lang="fr-FR" b="1" dirty="0" err="1"/>
              <a:t>Typical</a:t>
            </a:r>
            <a:r>
              <a:rPr lang="fr-FR" b="1" dirty="0"/>
              <a:t> Example</a:t>
            </a:r>
            <a:endParaRPr lang="en-US" b="1" dirty="0"/>
          </a:p>
        </p:txBody>
      </p:sp>
      <p:sp>
        <p:nvSpPr>
          <p:cNvPr id="5" name="Forme libre : forme 5">
            <a:extLst>
              <a:ext uri="{FF2B5EF4-FFF2-40B4-BE49-F238E27FC236}">
                <a16:creationId xmlns:a16="http://schemas.microsoft.com/office/drawing/2014/main" id="{54D55A3F-8740-94FE-7F4D-A46F71B82E83}"/>
              </a:ext>
            </a:extLst>
          </p:cNvPr>
          <p:cNvSpPr/>
          <p:nvPr/>
        </p:nvSpPr>
        <p:spPr>
          <a:xfrm>
            <a:off x="9956437" y="952652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18A347E-0E51-D490-235A-1F9DA4D901AC}"/>
              </a:ext>
            </a:extLst>
          </p:cNvPr>
          <p:cNvSpPr/>
          <p:nvPr/>
        </p:nvSpPr>
        <p:spPr>
          <a:xfrm>
            <a:off x="8462174" y="5436929"/>
            <a:ext cx="1382748" cy="17779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200"/>
          </a:p>
        </p:txBody>
      </p:sp>
      <p:sp>
        <p:nvSpPr>
          <p:cNvPr id="8" name="Content Placeholder 18">
            <a:extLst>
              <a:ext uri="{FF2B5EF4-FFF2-40B4-BE49-F238E27FC236}">
                <a16:creationId xmlns:a16="http://schemas.microsoft.com/office/drawing/2014/main" id="{A0068266-567D-D394-2F31-D57DC4549B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57114"/>
            <a:ext cx="10820400" cy="1524000"/>
          </a:xfrm>
        </p:spPr>
        <p:txBody>
          <a:bodyPr>
            <a:normAutofit fontScale="85000" lnSpcReduction="20000"/>
          </a:bodyPr>
          <a:lstStyle/>
          <a:p>
            <a:pPr algn="l" fontAlgn="base">
              <a:buFont typeface="Arial" panose="020B0604020202020204" pitchFamily="34" charset="0"/>
              <a:buChar char="•"/>
            </a:pPr>
            <a:r>
              <a:rPr lang="en-US" sz="1800" b="0" dirty="0">
                <a:solidFill>
                  <a:srgbClr val="000000"/>
                </a:solidFill>
                <a:effectLst/>
                <a:latin typeface="Raleway" pitchFamily="2" charset="0"/>
              </a:rPr>
              <a:t>Example of RTL design with user define type which has definition in package file. These type of information is not able to represent in current IP-XACT 2014.</a:t>
            </a:r>
          </a:p>
          <a:p>
            <a:pPr lvl="1" fontAlgn="base"/>
            <a:r>
              <a:rPr lang="en-US" sz="1400" dirty="0">
                <a:solidFill>
                  <a:srgbClr val="000000"/>
                </a:solidFill>
                <a:latin typeface="Raleway" pitchFamily="2" charset="0"/>
              </a:rPr>
              <a:t>Without RTL information, there no way to know the content of the struct datatype and there’s no way to make connection with element in a struct.</a:t>
            </a:r>
          </a:p>
          <a:p>
            <a:pPr lvl="2" fontAlgn="base"/>
            <a:r>
              <a:rPr lang="en-US" sz="1300" b="0" i="1" dirty="0">
                <a:solidFill>
                  <a:srgbClr val="000000"/>
                </a:solidFill>
                <a:effectLst/>
                <a:latin typeface="Raleway" pitchFamily="2" charset="0"/>
              </a:rPr>
              <a:t>E.g. making connection with p2c_st.intfPort and p2c_st.intfBus separately.</a:t>
            </a:r>
          </a:p>
          <a:p>
            <a:pPr lvl="2" fontAlgn="base"/>
            <a:r>
              <a:rPr lang="en-US" sz="1300" i="1" dirty="0">
                <a:solidFill>
                  <a:srgbClr val="000000"/>
                </a:solidFill>
                <a:latin typeface="Raleway" pitchFamily="2" charset="0"/>
              </a:rPr>
              <a:t>E.g. mapping p2c_st.intfPort and p2c_stintfBus to different bus interface </a:t>
            </a:r>
            <a:r>
              <a:rPr lang="en-US" sz="1300" i="1" dirty="0" err="1">
                <a:solidFill>
                  <a:srgbClr val="000000"/>
                </a:solidFill>
                <a:latin typeface="Raleway" pitchFamily="2" charset="0"/>
              </a:rPr>
              <a:t>logicalPort</a:t>
            </a:r>
            <a:r>
              <a:rPr lang="en-US" sz="1300" i="1" dirty="0">
                <a:solidFill>
                  <a:srgbClr val="000000"/>
                </a:solidFill>
                <a:latin typeface="Raleway" pitchFamily="2" charset="0"/>
              </a:rPr>
              <a:t>.</a:t>
            </a:r>
          </a:p>
          <a:p>
            <a:pPr lvl="1" fontAlgn="base"/>
            <a:r>
              <a:rPr lang="en-US" sz="1700" b="0" dirty="0">
                <a:solidFill>
                  <a:srgbClr val="000000"/>
                </a:solidFill>
                <a:effectLst/>
                <a:latin typeface="Raleway" pitchFamily="2" charset="0"/>
              </a:rPr>
              <a:t>Without knowing of struct content, there’s no way to have wire between to connection point still maintain as struct datatype </a:t>
            </a:r>
            <a:r>
              <a:rPr lang="en-US" sz="1700" dirty="0">
                <a:solidFill>
                  <a:srgbClr val="000000"/>
                </a:solidFill>
                <a:latin typeface="Raleway" pitchFamily="2" charset="0"/>
              </a:rPr>
              <a:t> </a:t>
            </a:r>
          </a:p>
          <a:p>
            <a:pPr lvl="1" fontAlgn="base"/>
            <a:endParaRPr lang="en-US" sz="1700" b="0" dirty="0">
              <a:solidFill>
                <a:srgbClr val="000000"/>
              </a:solidFill>
              <a:effectLst/>
              <a:highlight>
                <a:srgbClr val="00FF00"/>
              </a:highlight>
              <a:latin typeface="Raleway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678286B-F038-375B-114F-FE8E41F49919}"/>
              </a:ext>
            </a:extLst>
          </p:cNvPr>
          <p:cNvSpPr txBox="1"/>
          <p:nvPr/>
        </p:nvSpPr>
        <p:spPr>
          <a:xfrm>
            <a:off x="457200" y="2848761"/>
            <a:ext cx="2438400" cy="12234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050" dirty="0"/>
              <a:t>module </a:t>
            </a:r>
            <a:r>
              <a:rPr lang="en-US" sz="1050" dirty="0" err="1"/>
              <a:t>ipxA</a:t>
            </a:r>
            <a:r>
              <a:rPr lang="en-US" sz="1050" dirty="0"/>
              <a:t> import </a:t>
            </a:r>
            <a:r>
              <a:rPr lang="en-US" sz="1050" dirty="0" err="1"/>
              <a:t>mypkg</a:t>
            </a:r>
            <a:r>
              <a:rPr lang="en-US" sz="1050" dirty="0"/>
              <a:t>::*; #(</a:t>
            </a:r>
          </a:p>
          <a:p>
            <a:r>
              <a:rPr lang="en-US" sz="1050" dirty="0"/>
              <a:t>  parameter …</a:t>
            </a:r>
          </a:p>
          <a:p>
            <a:r>
              <a:rPr lang="en-US" sz="1050" dirty="0"/>
              <a:t>)</a:t>
            </a:r>
          </a:p>
          <a:p>
            <a:r>
              <a:rPr lang="en-US" sz="1050" dirty="0"/>
              <a:t>(</a:t>
            </a:r>
          </a:p>
          <a:p>
            <a:r>
              <a:rPr lang="en-US" sz="1050" dirty="0"/>
              <a:t> input </a:t>
            </a:r>
            <a:r>
              <a:rPr lang="en-US" sz="1050" dirty="0" err="1"/>
              <a:t>mypkg</a:t>
            </a:r>
            <a:r>
              <a:rPr lang="en-US" sz="1050" dirty="0"/>
              <a:t>::</a:t>
            </a:r>
            <a:r>
              <a:rPr lang="en-US" sz="1050" dirty="0" err="1"/>
              <a:t>stIntf</a:t>
            </a:r>
            <a:r>
              <a:rPr lang="en-US" sz="1050" dirty="0"/>
              <a:t> c2p_st,</a:t>
            </a:r>
          </a:p>
          <a:p>
            <a:r>
              <a:rPr lang="en-US" sz="1050" dirty="0"/>
              <a:t>output </a:t>
            </a:r>
            <a:r>
              <a:rPr lang="en-US" sz="1050" dirty="0" err="1"/>
              <a:t>mypkg</a:t>
            </a:r>
            <a:r>
              <a:rPr lang="en-US" sz="1050" dirty="0"/>
              <a:t>::</a:t>
            </a:r>
            <a:r>
              <a:rPr lang="en-US" sz="1050" dirty="0" err="1"/>
              <a:t>stIntf</a:t>
            </a:r>
            <a:r>
              <a:rPr lang="en-US" sz="1050" dirty="0"/>
              <a:t> p2c_st,</a:t>
            </a:r>
          </a:p>
          <a:p>
            <a:r>
              <a:rPr lang="en-US" sz="1050" dirty="0"/>
              <a:t>..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AD9119-EDEF-79F6-E30D-38E1A5CAE732}"/>
              </a:ext>
            </a:extLst>
          </p:cNvPr>
          <p:cNvSpPr txBox="1"/>
          <p:nvPr/>
        </p:nvSpPr>
        <p:spPr>
          <a:xfrm>
            <a:off x="457200" y="4753761"/>
            <a:ext cx="2404145" cy="13849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050" dirty="0"/>
              <a:t>package </a:t>
            </a:r>
            <a:r>
              <a:rPr lang="en-US" sz="1050" dirty="0" err="1"/>
              <a:t>mypkg</a:t>
            </a:r>
            <a:r>
              <a:rPr lang="en-US" sz="1050" dirty="0"/>
              <a:t>;</a:t>
            </a:r>
          </a:p>
          <a:p>
            <a:r>
              <a:rPr lang="en-US" sz="1050" dirty="0"/>
              <a:t>…</a:t>
            </a:r>
          </a:p>
          <a:p>
            <a:r>
              <a:rPr lang="en-US" sz="1050" dirty="0"/>
              <a:t>typedef struct packed {</a:t>
            </a:r>
          </a:p>
          <a:p>
            <a:r>
              <a:rPr lang="en-US" sz="1050" dirty="0"/>
              <a:t>logic [3:0] </a:t>
            </a:r>
            <a:r>
              <a:rPr lang="en-US" sz="1050" dirty="0" err="1"/>
              <a:t>intfBus</a:t>
            </a:r>
            <a:r>
              <a:rPr lang="en-US" sz="1050" dirty="0"/>
              <a:t>;</a:t>
            </a:r>
          </a:p>
          <a:p>
            <a:r>
              <a:rPr lang="en-US" sz="1050" dirty="0"/>
              <a:t>logic </a:t>
            </a:r>
            <a:r>
              <a:rPr lang="en-US" sz="1050" dirty="0" err="1"/>
              <a:t>intfPort</a:t>
            </a:r>
            <a:r>
              <a:rPr lang="en-US" sz="1050" dirty="0"/>
              <a:t>;</a:t>
            </a:r>
          </a:p>
          <a:p>
            <a:r>
              <a:rPr lang="en-US" sz="1050" dirty="0"/>
              <a:t>} </a:t>
            </a:r>
            <a:r>
              <a:rPr lang="en-US" sz="1050" dirty="0" err="1"/>
              <a:t>stIntf</a:t>
            </a:r>
            <a:r>
              <a:rPr lang="en-US" sz="1050" dirty="0"/>
              <a:t>;</a:t>
            </a:r>
          </a:p>
          <a:p>
            <a:r>
              <a:rPr lang="en-US" sz="1050" dirty="0"/>
              <a:t>…</a:t>
            </a:r>
          </a:p>
          <a:p>
            <a:r>
              <a:rPr lang="en-US" sz="1050" dirty="0" err="1"/>
              <a:t>endpackage</a:t>
            </a:r>
            <a:endParaRPr lang="en-US" sz="105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700611B-FA0E-4D27-EC56-6BD02FA9C959}"/>
              </a:ext>
            </a:extLst>
          </p:cNvPr>
          <p:cNvSpPr txBox="1"/>
          <p:nvPr/>
        </p:nvSpPr>
        <p:spPr>
          <a:xfrm>
            <a:off x="3124200" y="2467761"/>
            <a:ext cx="4572000" cy="36317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100" b="1" dirty="0"/>
              <a:t>Component IP-XACT - ports</a:t>
            </a:r>
          </a:p>
          <a:p>
            <a:r>
              <a:rPr lang="en-US" sz="1000" dirty="0"/>
              <a:t>…</a:t>
            </a:r>
          </a:p>
          <a:p>
            <a:r>
              <a:rPr lang="en-US" sz="1000" dirty="0"/>
              <a:t> &lt;</a:t>
            </a:r>
            <a:r>
              <a:rPr lang="en-US" sz="1000" dirty="0" err="1"/>
              <a:t>ipxact:port</a:t>
            </a:r>
            <a:r>
              <a:rPr lang="en-US" sz="1000" dirty="0"/>
              <a:t>&gt;</a:t>
            </a:r>
          </a:p>
          <a:p>
            <a:r>
              <a:rPr lang="en-US" sz="1000" dirty="0"/>
              <a:t>        &lt;</a:t>
            </a:r>
            <a:r>
              <a:rPr lang="en-US" sz="1000" dirty="0" err="1"/>
              <a:t>ipxact:name</a:t>
            </a:r>
            <a:r>
              <a:rPr lang="en-US" sz="1000" dirty="0"/>
              <a:t>&gt;p2c_st&lt;/</a:t>
            </a:r>
            <a:r>
              <a:rPr lang="en-US" sz="1000" dirty="0" err="1"/>
              <a:t>ipxact:name</a:t>
            </a:r>
            <a:r>
              <a:rPr lang="en-US" sz="1000" dirty="0"/>
              <a:t>&gt;</a:t>
            </a:r>
          </a:p>
          <a:p>
            <a:r>
              <a:rPr lang="en-US" sz="1000" dirty="0"/>
              <a:t>        &lt;</a:t>
            </a:r>
            <a:r>
              <a:rPr lang="en-US" sz="1000" dirty="0" err="1"/>
              <a:t>ipxact:wire</a:t>
            </a:r>
            <a:r>
              <a:rPr lang="en-US" sz="1000" dirty="0"/>
              <a:t> </a:t>
            </a:r>
            <a:r>
              <a:rPr lang="en-US" sz="1000" dirty="0" err="1"/>
              <a:t>allLogicalDirectionsAllowed</a:t>
            </a:r>
            <a:r>
              <a:rPr lang="en-US" sz="1000" dirty="0"/>
              <a:t>="false"&gt;</a:t>
            </a:r>
          </a:p>
          <a:p>
            <a:r>
              <a:rPr lang="en-US" sz="1000" dirty="0"/>
              <a:t>          &lt;</a:t>
            </a:r>
            <a:r>
              <a:rPr lang="en-US" sz="1000" dirty="0" err="1"/>
              <a:t>ipxact:direction</a:t>
            </a:r>
            <a:r>
              <a:rPr lang="en-US" sz="1000" dirty="0"/>
              <a:t>&gt;out&lt;/</a:t>
            </a:r>
            <a:r>
              <a:rPr lang="en-US" sz="1000" dirty="0" err="1"/>
              <a:t>ipxact:direction</a:t>
            </a:r>
            <a:r>
              <a:rPr lang="en-US" sz="1000" dirty="0"/>
              <a:t>&gt;</a:t>
            </a:r>
          </a:p>
          <a:p>
            <a:r>
              <a:rPr lang="en-US" sz="1000" dirty="0"/>
              <a:t>          &lt;</a:t>
            </a:r>
            <a:r>
              <a:rPr lang="en-US" sz="1000" dirty="0" err="1"/>
              <a:t>ipxact:vectors</a:t>
            </a:r>
            <a:r>
              <a:rPr lang="en-US" sz="1000" dirty="0"/>
              <a:t>&gt;</a:t>
            </a:r>
          </a:p>
          <a:p>
            <a:r>
              <a:rPr lang="en-US" sz="1000" dirty="0"/>
              <a:t>            &lt;</a:t>
            </a:r>
            <a:r>
              <a:rPr lang="en-US" sz="1000" dirty="0" err="1"/>
              <a:t>ipxact:vector</a:t>
            </a:r>
            <a:r>
              <a:rPr lang="en-US" sz="1000" dirty="0"/>
              <a:t>&gt;</a:t>
            </a:r>
          </a:p>
          <a:p>
            <a:r>
              <a:rPr lang="en-US" sz="1000" dirty="0"/>
              <a:t>              &lt;</a:t>
            </a:r>
            <a:r>
              <a:rPr lang="en-US" sz="1000" dirty="0" err="1"/>
              <a:t>ipxact:left</a:t>
            </a:r>
            <a:r>
              <a:rPr lang="en-US" sz="1000" dirty="0"/>
              <a:t>&gt;8&lt;/</a:t>
            </a:r>
            <a:r>
              <a:rPr lang="en-US" sz="1000" dirty="0" err="1"/>
              <a:t>ipxact:left</a:t>
            </a:r>
            <a:r>
              <a:rPr lang="en-US" sz="1000" dirty="0"/>
              <a:t>&gt;</a:t>
            </a:r>
          </a:p>
          <a:p>
            <a:r>
              <a:rPr lang="en-US" sz="1000" dirty="0"/>
              <a:t>              &lt;</a:t>
            </a:r>
            <a:r>
              <a:rPr lang="en-US" sz="1000" dirty="0" err="1"/>
              <a:t>ipxact:right</a:t>
            </a:r>
            <a:r>
              <a:rPr lang="en-US" sz="1000" dirty="0"/>
              <a:t>&gt;0&lt;/</a:t>
            </a:r>
            <a:r>
              <a:rPr lang="en-US" sz="1000" dirty="0" err="1"/>
              <a:t>ipxact:right</a:t>
            </a:r>
            <a:r>
              <a:rPr lang="en-US" sz="1000" dirty="0"/>
              <a:t>&gt;</a:t>
            </a:r>
          </a:p>
          <a:p>
            <a:r>
              <a:rPr lang="en-US" sz="1000" dirty="0"/>
              <a:t>            &lt;/</a:t>
            </a:r>
            <a:r>
              <a:rPr lang="en-US" sz="1000" dirty="0" err="1"/>
              <a:t>ipxact:vector</a:t>
            </a:r>
            <a:r>
              <a:rPr lang="en-US" sz="1000" dirty="0"/>
              <a:t>&gt;</a:t>
            </a:r>
          </a:p>
          <a:p>
            <a:r>
              <a:rPr lang="en-US" sz="1000" dirty="0"/>
              <a:t>          &lt;/</a:t>
            </a:r>
            <a:r>
              <a:rPr lang="en-US" sz="1000" dirty="0" err="1"/>
              <a:t>ipxact:vectors</a:t>
            </a:r>
            <a:r>
              <a:rPr lang="en-US" sz="1000" dirty="0"/>
              <a:t>&gt;</a:t>
            </a:r>
          </a:p>
          <a:p>
            <a:r>
              <a:rPr lang="en-US" sz="1000" dirty="0"/>
              <a:t>          &lt;</a:t>
            </a:r>
            <a:r>
              <a:rPr lang="en-US" sz="1000" dirty="0" err="1"/>
              <a:t>ipxact:wireTypeDefs</a:t>
            </a:r>
            <a:r>
              <a:rPr lang="en-US" sz="1000" dirty="0"/>
              <a:t>&gt;</a:t>
            </a:r>
          </a:p>
          <a:p>
            <a:r>
              <a:rPr lang="en-US" sz="1000" dirty="0"/>
              <a:t>            &lt;</a:t>
            </a:r>
            <a:r>
              <a:rPr lang="en-US" sz="1000" dirty="0" err="1"/>
              <a:t>ipxact:wireTypeDef</a:t>
            </a:r>
            <a:r>
              <a:rPr lang="en-US" sz="1000" dirty="0"/>
              <a:t>&gt;</a:t>
            </a:r>
          </a:p>
          <a:p>
            <a:r>
              <a:rPr lang="en-US" sz="1000" b="1" dirty="0">
                <a:solidFill>
                  <a:srgbClr val="0070C0"/>
                </a:solidFill>
              </a:rPr>
              <a:t>              &lt;</a:t>
            </a:r>
            <a:r>
              <a:rPr lang="en-US" sz="1000" b="1" dirty="0" err="1">
                <a:solidFill>
                  <a:srgbClr val="0070C0"/>
                </a:solidFill>
              </a:rPr>
              <a:t>ipxact:typeName</a:t>
            </a:r>
            <a:r>
              <a:rPr lang="en-US" sz="1000" b="1" dirty="0">
                <a:solidFill>
                  <a:srgbClr val="0070C0"/>
                </a:solidFill>
              </a:rPr>
              <a:t> constrained="false"&gt;</a:t>
            </a:r>
            <a:r>
              <a:rPr lang="en-US" sz="1000" b="1" dirty="0" err="1">
                <a:solidFill>
                  <a:srgbClr val="0070C0"/>
                </a:solidFill>
              </a:rPr>
              <a:t>mypkg</a:t>
            </a:r>
            <a:r>
              <a:rPr lang="en-US" sz="1000" b="1" dirty="0">
                <a:solidFill>
                  <a:srgbClr val="0070C0"/>
                </a:solidFill>
              </a:rPr>
              <a:t>::</a:t>
            </a:r>
            <a:r>
              <a:rPr lang="en-US" sz="1000" b="1" dirty="0" err="1">
                <a:solidFill>
                  <a:srgbClr val="0070C0"/>
                </a:solidFill>
              </a:rPr>
              <a:t>stIntf</a:t>
            </a:r>
            <a:r>
              <a:rPr lang="en-US" sz="1000" b="1" dirty="0">
                <a:solidFill>
                  <a:srgbClr val="0070C0"/>
                </a:solidFill>
              </a:rPr>
              <a:t>&lt;/</a:t>
            </a:r>
            <a:r>
              <a:rPr lang="en-US" sz="1000" b="1" dirty="0" err="1">
                <a:solidFill>
                  <a:srgbClr val="0070C0"/>
                </a:solidFill>
              </a:rPr>
              <a:t>ipxact:typeName</a:t>
            </a:r>
            <a:r>
              <a:rPr lang="en-US" sz="1000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sz="1000" b="1" dirty="0">
                <a:solidFill>
                  <a:srgbClr val="0070C0"/>
                </a:solidFill>
              </a:rPr>
              <a:t>              &lt;</a:t>
            </a:r>
            <a:r>
              <a:rPr lang="en-US" sz="1000" b="1" dirty="0" err="1">
                <a:solidFill>
                  <a:srgbClr val="0070C0"/>
                </a:solidFill>
              </a:rPr>
              <a:t>ipxact:typeDefinition</a:t>
            </a:r>
            <a:r>
              <a:rPr lang="en-US" sz="1000" b="1" dirty="0">
                <a:solidFill>
                  <a:srgbClr val="0070C0"/>
                </a:solidFill>
              </a:rPr>
              <a:t>&gt;</a:t>
            </a:r>
            <a:r>
              <a:rPr lang="en-US" sz="1000" b="1" dirty="0" err="1">
                <a:solidFill>
                  <a:srgbClr val="0070C0"/>
                </a:solidFill>
              </a:rPr>
              <a:t>libA.mypkg</a:t>
            </a:r>
            <a:r>
              <a:rPr lang="en-US" sz="1000" b="1" dirty="0">
                <a:solidFill>
                  <a:srgbClr val="0070C0"/>
                </a:solidFill>
              </a:rPr>
              <a:t>&lt;/</a:t>
            </a:r>
            <a:r>
              <a:rPr lang="en-US" sz="1000" b="1" dirty="0" err="1">
                <a:solidFill>
                  <a:srgbClr val="0070C0"/>
                </a:solidFill>
              </a:rPr>
              <a:t>ipxact:typeDefinition</a:t>
            </a:r>
            <a:r>
              <a:rPr lang="en-US" sz="1000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sz="1000" b="1" dirty="0">
                <a:solidFill>
                  <a:srgbClr val="0070C0"/>
                </a:solidFill>
              </a:rPr>
              <a:t>              &lt;</a:t>
            </a:r>
            <a:r>
              <a:rPr lang="en-US" sz="1000" b="1" dirty="0" err="1">
                <a:solidFill>
                  <a:srgbClr val="0070C0"/>
                </a:solidFill>
              </a:rPr>
              <a:t>ipxact:viewRef</a:t>
            </a:r>
            <a:r>
              <a:rPr lang="en-US" sz="1000" b="1" dirty="0">
                <a:solidFill>
                  <a:srgbClr val="0070C0"/>
                </a:solidFill>
              </a:rPr>
              <a:t>&gt;</a:t>
            </a:r>
            <a:r>
              <a:rPr lang="en-US" sz="1000" b="1" dirty="0" err="1">
                <a:solidFill>
                  <a:srgbClr val="0070C0"/>
                </a:solidFill>
              </a:rPr>
              <a:t>RTLsource</a:t>
            </a:r>
            <a:r>
              <a:rPr lang="en-US" sz="1000" b="1" dirty="0">
                <a:solidFill>
                  <a:srgbClr val="0070C0"/>
                </a:solidFill>
              </a:rPr>
              <a:t>&lt;/</a:t>
            </a:r>
            <a:r>
              <a:rPr lang="en-US" sz="1000" b="1" dirty="0" err="1">
                <a:solidFill>
                  <a:srgbClr val="0070C0"/>
                </a:solidFill>
              </a:rPr>
              <a:t>ipxact:viewRef</a:t>
            </a:r>
            <a:r>
              <a:rPr lang="en-US" sz="1000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sz="1000" dirty="0"/>
              <a:t>            &lt;/</a:t>
            </a:r>
            <a:r>
              <a:rPr lang="en-US" sz="1000" dirty="0" err="1"/>
              <a:t>ipxact:wireTypeDef</a:t>
            </a:r>
            <a:r>
              <a:rPr lang="en-US" sz="1000" dirty="0"/>
              <a:t>&gt;</a:t>
            </a:r>
          </a:p>
          <a:p>
            <a:r>
              <a:rPr lang="en-US" sz="1000" dirty="0"/>
              <a:t>          &lt;/</a:t>
            </a:r>
            <a:r>
              <a:rPr lang="en-US" sz="1000" dirty="0" err="1"/>
              <a:t>ipxact:wireTypeDefs</a:t>
            </a:r>
            <a:r>
              <a:rPr lang="en-US" sz="1000" dirty="0"/>
              <a:t>&gt;</a:t>
            </a:r>
          </a:p>
          <a:p>
            <a:r>
              <a:rPr lang="en-US" sz="1000" dirty="0"/>
              <a:t>        &lt;/</a:t>
            </a:r>
            <a:r>
              <a:rPr lang="en-US" sz="1000" dirty="0" err="1"/>
              <a:t>ipxact:wire</a:t>
            </a:r>
            <a:r>
              <a:rPr lang="en-US" sz="1000" dirty="0"/>
              <a:t>&gt;</a:t>
            </a:r>
          </a:p>
          <a:p>
            <a:r>
              <a:rPr lang="en-US" sz="1000" dirty="0"/>
              <a:t>      &lt;/</a:t>
            </a:r>
            <a:r>
              <a:rPr lang="en-US" sz="1000" dirty="0" err="1"/>
              <a:t>ipxact:port</a:t>
            </a:r>
            <a:r>
              <a:rPr lang="en-US" sz="1000" dirty="0"/>
              <a:t>&gt;</a:t>
            </a:r>
          </a:p>
          <a:p>
            <a:r>
              <a:rPr lang="en-US" sz="1000" dirty="0"/>
              <a:t>      &lt;</a:t>
            </a:r>
            <a:r>
              <a:rPr lang="en-US" sz="1000" dirty="0" err="1"/>
              <a:t>ipxact:port</a:t>
            </a:r>
            <a:r>
              <a:rPr lang="en-US" sz="1000" dirty="0"/>
              <a:t>&gt;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94E90A6-9491-1F7F-D9DB-B6344F8475BD}"/>
              </a:ext>
            </a:extLst>
          </p:cNvPr>
          <p:cNvSpPr txBox="1"/>
          <p:nvPr/>
        </p:nvSpPr>
        <p:spPr>
          <a:xfrm>
            <a:off x="7848600" y="2467761"/>
            <a:ext cx="4038600" cy="33239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100" b="1" dirty="0"/>
              <a:t>Component IP-XACT - </a:t>
            </a:r>
            <a:r>
              <a:rPr lang="en-US" sz="1100" b="1" dirty="0" err="1"/>
              <a:t>fileSets</a:t>
            </a:r>
            <a:endParaRPr lang="en-US" sz="1100" b="1" dirty="0"/>
          </a:p>
          <a:p>
            <a:r>
              <a:rPr lang="en-US" sz="1000" dirty="0"/>
              <a:t> </a:t>
            </a:r>
          </a:p>
          <a:p>
            <a:r>
              <a:rPr lang="en-US" sz="1000" dirty="0"/>
              <a:t>&lt;</a:t>
            </a:r>
            <a:r>
              <a:rPr lang="en-US" sz="1000" dirty="0" err="1"/>
              <a:t>ipxact:fileSets</a:t>
            </a:r>
            <a:r>
              <a:rPr lang="en-US" sz="1000" dirty="0"/>
              <a:t>&gt;</a:t>
            </a:r>
          </a:p>
          <a:p>
            <a:r>
              <a:rPr lang="en-US" sz="1000" dirty="0"/>
              <a:t>    &lt;</a:t>
            </a:r>
            <a:r>
              <a:rPr lang="en-US" sz="1000" dirty="0" err="1"/>
              <a:t>ipxact:fileSet</a:t>
            </a:r>
            <a:r>
              <a:rPr lang="en-US" sz="1000" dirty="0"/>
              <a:t>&gt;</a:t>
            </a:r>
          </a:p>
          <a:p>
            <a:r>
              <a:rPr lang="en-US" sz="1000" dirty="0"/>
              <a:t>      &lt;</a:t>
            </a:r>
            <a:r>
              <a:rPr lang="en-US" sz="1000" dirty="0" err="1"/>
              <a:t>ipxact:name</a:t>
            </a:r>
            <a:r>
              <a:rPr lang="en-US" sz="1000" dirty="0"/>
              <a:t>&gt;fs-</a:t>
            </a:r>
            <a:r>
              <a:rPr lang="en-US" sz="1000" dirty="0" err="1"/>
              <a:t>RTLsource</a:t>
            </a:r>
            <a:r>
              <a:rPr lang="en-US" sz="1000" dirty="0"/>
              <a:t>&lt;/</a:t>
            </a:r>
            <a:r>
              <a:rPr lang="en-US" sz="1000" dirty="0" err="1"/>
              <a:t>ipxact:name</a:t>
            </a:r>
            <a:r>
              <a:rPr lang="en-US" sz="1000" dirty="0"/>
              <a:t>&gt;</a:t>
            </a:r>
          </a:p>
          <a:p>
            <a:r>
              <a:rPr lang="en-US" sz="1000" dirty="0"/>
              <a:t>      &lt;</a:t>
            </a:r>
            <a:r>
              <a:rPr lang="en-US" sz="1000" dirty="0" err="1"/>
              <a:t>ipxact:file</a:t>
            </a:r>
            <a:r>
              <a:rPr lang="en-US" sz="1000" dirty="0"/>
              <a:t>&gt;</a:t>
            </a:r>
          </a:p>
          <a:p>
            <a:r>
              <a:rPr lang="en-US" sz="1000" b="1" dirty="0">
                <a:solidFill>
                  <a:srgbClr val="0070C0"/>
                </a:solidFill>
              </a:rPr>
              <a:t>        &lt;</a:t>
            </a:r>
            <a:r>
              <a:rPr lang="en-US" sz="1000" b="1" dirty="0" err="1">
                <a:solidFill>
                  <a:srgbClr val="0070C0"/>
                </a:solidFill>
              </a:rPr>
              <a:t>ipxact:name</a:t>
            </a:r>
            <a:r>
              <a:rPr lang="en-US" sz="1000" b="1" dirty="0">
                <a:solidFill>
                  <a:srgbClr val="0070C0"/>
                </a:solidFill>
              </a:rPr>
              <a:t>&gt;./mypkg.sv&lt;/</a:t>
            </a:r>
            <a:r>
              <a:rPr lang="en-US" sz="1000" b="1" dirty="0" err="1">
                <a:solidFill>
                  <a:srgbClr val="0070C0"/>
                </a:solidFill>
              </a:rPr>
              <a:t>ipxact:name</a:t>
            </a:r>
            <a:r>
              <a:rPr lang="en-US" sz="1000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sz="1000" dirty="0"/>
              <a:t>        &lt;</a:t>
            </a:r>
            <a:r>
              <a:rPr lang="en-US" sz="1000" dirty="0" err="1"/>
              <a:t>ipxact:fileType</a:t>
            </a:r>
            <a:r>
              <a:rPr lang="en-US" sz="1000" dirty="0"/>
              <a:t>&gt;</a:t>
            </a:r>
            <a:r>
              <a:rPr lang="en-US" sz="1000" dirty="0" err="1"/>
              <a:t>systemVerilogSource</a:t>
            </a:r>
            <a:r>
              <a:rPr lang="en-US" sz="1000" dirty="0"/>
              <a:t>&lt;/</a:t>
            </a:r>
            <a:r>
              <a:rPr lang="en-US" sz="1000" dirty="0" err="1"/>
              <a:t>ipxact:fileType</a:t>
            </a:r>
            <a:r>
              <a:rPr lang="en-US" sz="1000" dirty="0"/>
              <a:t>&gt;</a:t>
            </a:r>
          </a:p>
          <a:p>
            <a:r>
              <a:rPr lang="en-US" sz="1000" dirty="0"/>
              <a:t>        &lt;</a:t>
            </a:r>
            <a:r>
              <a:rPr lang="en-US" sz="1000" dirty="0" err="1"/>
              <a:t>ipxact:isIncludeFile</a:t>
            </a:r>
            <a:r>
              <a:rPr lang="en-US" sz="1000" dirty="0"/>
              <a:t> </a:t>
            </a:r>
            <a:r>
              <a:rPr lang="en-US" sz="1000" dirty="0" err="1"/>
              <a:t>externalDeclarations</a:t>
            </a:r>
            <a:r>
              <a:rPr lang="en-US" sz="1000" dirty="0"/>
              <a:t>="false"&gt;false&lt;/</a:t>
            </a:r>
            <a:r>
              <a:rPr lang="en-US" sz="1000" dirty="0" err="1"/>
              <a:t>ipxact:isIncludeFile</a:t>
            </a:r>
            <a:r>
              <a:rPr lang="en-US" sz="1000" dirty="0"/>
              <a:t>&gt;</a:t>
            </a:r>
          </a:p>
          <a:p>
            <a:r>
              <a:rPr lang="en-US" sz="1000" dirty="0"/>
              <a:t>        &lt;</a:t>
            </a:r>
            <a:r>
              <a:rPr lang="en-US" sz="1000" dirty="0" err="1"/>
              <a:t>ipxact:logicalName</a:t>
            </a:r>
            <a:r>
              <a:rPr lang="en-US" sz="1000" dirty="0"/>
              <a:t> default="false"&gt;</a:t>
            </a:r>
            <a:r>
              <a:rPr lang="en-US" sz="1000" dirty="0" err="1"/>
              <a:t>libA</a:t>
            </a:r>
            <a:r>
              <a:rPr lang="en-US" sz="1000" dirty="0"/>
              <a:t>&lt;/</a:t>
            </a:r>
            <a:r>
              <a:rPr lang="en-US" sz="1000" dirty="0" err="1"/>
              <a:t>ipxact:logicalName</a:t>
            </a:r>
            <a:r>
              <a:rPr lang="en-US" sz="1000" dirty="0"/>
              <a:t>&gt;</a:t>
            </a:r>
          </a:p>
          <a:p>
            <a:r>
              <a:rPr lang="en-US" sz="1000" dirty="0"/>
              <a:t>      &lt;/</a:t>
            </a:r>
            <a:r>
              <a:rPr lang="en-US" sz="1000" dirty="0" err="1"/>
              <a:t>ipxact:file</a:t>
            </a:r>
            <a:r>
              <a:rPr lang="en-US" sz="1000" dirty="0"/>
              <a:t>&gt;</a:t>
            </a:r>
          </a:p>
          <a:p>
            <a:r>
              <a:rPr lang="en-US" sz="1000" dirty="0"/>
              <a:t>      &lt;</a:t>
            </a:r>
            <a:r>
              <a:rPr lang="en-US" sz="1000" dirty="0" err="1"/>
              <a:t>ipxact:file</a:t>
            </a:r>
            <a:r>
              <a:rPr lang="en-US" sz="1000" dirty="0"/>
              <a:t>&gt;</a:t>
            </a:r>
          </a:p>
          <a:p>
            <a:r>
              <a:rPr lang="en-US" sz="1000" b="1" dirty="0">
                <a:solidFill>
                  <a:srgbClr val="0070C0"/>
                </a:solidFill>
              </a:rPr>
              <a:t>        &lt;</a:t>
            </a:r>
            <a:r>
              <a:rPr lang="en-US" sz="1000" b="1" dirty="0" err="1">
                <a:solidFill>
                  <a:srgbClr val="0070C0"/>
                </a:solidFill>
              </a:rPr>
              <a:t>ipxact:name</a:t>
            </a:r>
            <a:r>
              <a:rPr lang="en-US" sz="1000" b="1" dirty="0">
                <a:solidFill>
                  <a:srgbClr val="0070C0"/>
                </a:solidFill>
              </a:rPr>
              <a:t>&gt;./ipxA.sv&lt;/</a:t>
            </a:r>
            <a:r>
              <a:rPr lang="en-US" sz="1000" b="1" dirty="0" err="1">
                <a:solidFill>
                  <a:srgbClr val="0070C0"/>
                </a:solidFill>
              </a:rPr>
              <a:t>ipxact:name</a:t>
            </a:r>
            <a:r>
              <a:rPr lang="en-US" sz="1000" b="1" dirty="0">
                <a:solidFill>
                  <a:srgbClr val="0070C0"/>
                </a:solidFill>
              </a:rPr>
              <a:t>&gt;</a:t>
            </a:r>
          </a:p>
          <a:p>
            <a:r>
              <a:rPr lang="en-US" sz="1000" dirty="0"/>
              <a:t>        &lt;</a:t>
            </a:r>
            <a:r>
              <a:rPr lang="en-US" sz="1000" dirty="0" err="1"/>
              <a:t>ipxact:fileType</a:t>
            </a:r>
            <a:r>
              <a:rPr lang="en-US" sz="1000" dirty="0"/>
              <a:t>&gt;</a:t>
            </a:r>
            <a:r>
              <a:rPr lang="en-US" sz="1000" dirty="0" err="1"/>
              <a:t>systemVerilogSource</a:t>
            </a:r>
            <a:r>
              <a:rPr lang="en-US" sz="1000" dirty="0"/>
              <a:t>&lt;/</a:t>
            </a:r>
            <a:r>
              <a:rPr lang="en-US" sz="1000" dirty="0" err="1"/>
              <a:t>ipxact:fileType</a:t>
            </a:r>
            <a:r>
              <a:rPr lang="en-US" sz="1000" dirty="0"/>
              <a:t>&gt;</a:t>
            </a:r>
          </a:p>
          <a:p>
            <a:r>
              <a:rPr lang="en-US" sz="1000" dirty="0"/>
              <a:t>        &lt;</a:t>
            </a:r>
            <a:r>
              <a:rPr lang="en-US" sz="1000" dirty="0" err="1"/>
              <a:t>ipxact:isIncludeFile</a:t>
            </a:r>
            <a:r>
              <a:rPr lang="en-US" sz="1000" dirty="0"/>
              <a:t> </a:t>
            </a:r>
            <a:r>
              <a:rPr lang="en-US" sz="1000" dirty="0" err="1"/>
              <a:t>externalDeclarations</a:t>
            </a:r>
            <a:r>
              <a:rPr lang="en-US" sz="1000" dirty="0"/>
              <a:t>="false"&gt;false&lt;/</a:t>
            </a:r>
            <a:r>
              <a:rPr lang="en-US" sz="1000" dirty="0" err="1"/>
              <a:t>ipxact:isIncludeFile</a:t>
            </a:r>
            <a:r>
              <a:rPr lang="en-US" sz="1000" dirty="0"/>
              <a:t>&gt;</a:t>
            </a:r>
          </a:p>
          <a:p>
            <a:r>
              <a:rPr lang="en-US" sz="1000" dirty="0"/>
              <a:t>        &lt;</a:t>
            </a:r>
            <a:r>
              <a:rPr lang="en-US" sz="1000" dirty="0" err="1"/>
              <a:t>ipxact:logicalName</a:t>
            </a:r>
            <a:r>
              <a:rPr lang="en-US" sz="1000" dirty="0"/>
              <a:t> default="false"&gt;</a:t>
            </a:r>
            <a:r>
              <a:rPr lang="en-US" sz="1000" dirty="0" err="1"/>
              <a:t>libA</a:t>
            </a:r>
            <a:r>
              <a:rPr lang="en-US" sz="1000" dirty="0"/>
              <a:t>&lt;/</a:t>
            </a:r>
            <a:r>
              <a:rPr lang="en-US" sz="1000" dirty="0" err="1"/>
              <a:t>ipxact:logicalName</a:t>
            </a:r>
            <a:r>
              <a:rPr lang="en-US" sz="1000" dirty="0"/>
              <a:t>&gt;</a:t>
            </a:r>
          </a:p>
          <a:p>
            <a:r>
              <a:rPr lang="en-US" sz="1000" dirty="0"/>
              <a:t>      &lt;/</a:t>
            </a:r>
            <a:r>
              <a:rPr lang="en-US" sz="1000" dirty="0" err="1"/>
              <a:t>ipxact:file</a:t>
            </a:r>
            <a:r>
              <a:rPr lang="en-US" sz="1000" dirty="0"/>
              <a:t>&gt;</a:t>
            </a:r>
          </a:p>
          <a:p>
            <a:r>
              <a:rPr lang="en-US" sz="1000" dirty="0"/>
              <a:t>    &lt;/</a:t>
            </a:r>
            <a:r>
              <a:rPr lang="en-US" sz="1000" dirty="0" err="1"/>
              <a:t>ipxact:fileSet</a:t>
            </a:r>
            <a:r>
              <a:rPr lang="en-US" sz="1000" dirty="0"/>
              <a:t>&gt;</a:t>
            </a:r>
          </a:p>
          <a:p>
            <a:r>
              <a:rPr lang="en-US" sz="1000" dirty="0"/>
              <a:t>  &lt;/</a:t>
            </a:r>
            <a:r>
              <a:rPr lang="en-US" sz="1000" dirty="0" err="1"/>
              <a:t>ipxact:fileSets</a:t>
            </a:r>
            <a:r>
              <a:rPr lang="en-US" sz="1000" dirty="0"/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4978684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297EC-5E5E-BCDC-7D10-3E6431D9F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88" y="0"/>
            <a:ext cx="11879262" cy="1325563"/>
          </a:xfrm>
        </p:spPr>
        <p:txBody>
          <a:bodyPr/>
          <a:lstStyle/>
          <a:p>
            <a:r>
              <a:rPr lang="fr-FR" b="1" dirty="0"/>
              <a:t>Evidence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AEE1B-9CE1-F3C5-E181-D4B6305331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988" y="1532010"/>
            <a:ext cx="11879262" cy="4432562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400" dirty="0">
                <a:latin typeface="Raleway" pitchFamily="2" charset="0"/>
              </a:rPr>
              <a:t>The flow has been experimented </a:t>
            </a:r>
            <a:r>
              <a:rPr lang="en-US" sz="2400">
                <a:latin typeface="Raleway" pitchFamily="2" charset="0"/>
              </a:rPr>
              <a:t>in several </a:t>
            </a:r>
            <a:r>
              <a:rPr lang="en-US" sz="2400" b="1" dirty="0">
                <a:latin typeface="Raleway" pitchFamily="2" charset="0"/>
              </a:rPr>
              <a:t>Customer’s SoC projects</a:t>
            </a:r>
          </a:p>
          <a:p>
            <a:pPr>
              <a:spcBef>
                <a:spcPts val="600"/>
              </a:spcBef>
            </a:pPr>
            <a:endParaRPr lang="en-US" sz="2400" dirty="0">
              <a:latin typeface="Raleway" pitchFamily="2" charset="0"/>
            </a:endParaRPr>
          </a:p>
          <a:p>
            <a:pPr>
              <a:spcBef>
                <a:spcPts val="600"/>
              </a:spcBef>
            </a:pPr>
            <a:r>
              <a:rPr lang="en-US" sz="2400" dirty="0">
                <a:latin typeface="Raleway" pitchFamily="2" charset="0"/>
              </a:rPr>
              <a:t>In one of customer’s SOC design, there are</a:t>
            </a:r>
          </a:p>
          <a:p>
            <a:pPr lvl="1">
              <a:spcBef>
                <a:spcPts val="600"/>
              </a:spcBef>
            </a:pPr>
            <a:r>
              <a:rPr lang="en-US" sz="2000" b="1" dirty="0">
                <a:latin typeface="Raleway" pitchFamily="2" charset="0"/>
              </a:rPr>
              <a:t>794 IP </a:t>
            </a:r>
            <a:r>
              <a:rPr lang="en-US" sz="2000" dirty="0">
                <a:latin typeface="Raleway" pitchFamily="2" charset="0"/>
              </a:rPr>
              <a:t>designs from 110 IP team and instantiated to </a:t>
            </a:r>
            <a:r>
              <a:rPr lang="en-US" sz="2000" b="1" dirty="0">
                <a:latin typeface="Raleway" pitchFamily="2" charset="0"/>
              </a:rPr>
              <a:t>3900 instances </a:t>
            </a:r>
            <a:r>
              <a:rPr lang="en-US" sz="2000" dirty="0">
                <a:latin typeface="Raleway" pitchFamily="2" charset="0"/>
              </a:rPr>
              <a:t>which scatter across </a:t>
            </a:r>
            <a:r>
              <a:rPr lang="en-US" sz="2000" b="1" dirty="0">
                <a:latin typeface="Raleway" pitchFamily="2" charset="0"/>
              </a:rPr>
              <a:t>69 hierarchies</a:t>
            </a:r>
            <a:r>
              <a:rPr lang="en-US" sz="2000" dirty="0">
                <a:latin typeface="Raleway" pitchFamily="2" charset="0"/>
              </a:rPr>
              <a:t> each has 2 levels.</a:t>
            </a:r>
          </a:p>
          <a:p>
            <a:pPr lvl="2">
              <a:spcBef>
                <a:spcPts val="600"/>
              </a:spcBef>
            </a:pPr>
            <a:r>
              <a:rPr lang="en-US" sz="1600" dirty="0">
                <a:latin typeface="Raleway" pitchFamily="2" charset="0"/>
              </a:rPr>
              <a:t>Out of 794 designs, 646 of them are with IP-XACTs</a:t>
            </a:r>
          </a:p>
          <a:p>
            <a:pPr lvl="1">
              <a:spcBef>
                <a:spcPts val="600"/>
              </a:spcBef>
            </a:pPr>
            <a:r>
              <a:rPr lang="en-US" sz="2000" dirty="0">
                <a:latin typeface="Raleway" pitchFamily="2" charset="0"/>
              </a:rPr>
              <a:t>There are cross to </a:t>
            </a:r>
            <a:r>
              <a:rPr lang="en-US" sz="2000" b="1" dirty="0">
                <a:latin typeface="Raleway" pitchFamily="2" charset="0"/>
              </a:rPr>
              <a:t>3k bus interface </a:t>
            </a:r>
            <a:r>
              <a:rPr lang="en-US" sz="2000" dirty="0">
                <a:latin typeface="Raleway" pitchFamily="2" charset="0"/>
              </a:rPr>
              <a:t>connections </a:t>
            </a:r>
            <a:r>
              <a:rPr lang="en-US" sz="2000" b="1" dirty="0">
                <a:latin typeface="Raleway" pitchFamily="2" charset="0"/>
              </a:rPr>
              <a:t>45k </a:t>
            </a:r>
            <a:r>
              <a:rPr lang="en-US" sz="2000" b="1" dirty="0" err="1">
                <a:latin typeface="Raleway" pitchFamily="2" charset="0"/>
              </a:rPr>
              <a:t>adhoc</a:t>
            </a:r>
            <a:r>
              <a:rPr lang="en-US" sz="2000" b="1" dirty="0">
                <a:latin typeface="Raleway" pitchFamily="2" charset="0"/>
              </a:rPr>
              <a:t> </a:t>
            </a:r>
            <a:r>
              <a:rPr lang="en-US" sz="2000" dirty="0">
                <a:latin typeface="Raleway" pitchFamily="2" charset="0"/>
              </a:rPr>
              <a:t>connection</a:t>
            </a:r>
          </a:p>
          <a:p>
            <a:pPr lvl="1">
              <a:spcBef>
                <a:spcPts val="600"/>
              </a:spcBef>
            </a:pPr>
            <a:r>
              <a:rPr lang="en-US" sz="2000" dirty="0">
                <a:latin typeface="Raleway" pitchFamily="2" charset="0"/>
              </a:rPr>
              <a:t>The runtime for the complete integration process is </a:t>
            </a:r>
            <a:r>
              <a:rPr lang="en-US" sz="2000" b="1" dirty="0">
                <a:latin typeface="Raleway" pitchFamily="2" charset="0"/>
              </a:rPr>
              <a:t>35 mins</a:t>
            </a:r>
          </a:p>
          <a:p>
            <a:pPr lvl="1">
              <a:spcBef>
                <a:spcPts val="600"/>
              </a:spcBef>
            </a:pPr>
            <a:r>
              <a:rPr lang="en-US" sz="2000" dirty="0">
                <a:latin typeface="Raleway" pitchFamily="2" charset="0"/>
              </a:rPr>
              <a:t>The flow can be mainly scripted using the </a:t>
            </a:r>
            <a:r>
              <a:rPr lang="en-US" sz="2000" b="1" dirty="0" err="1">
                <a:latin typeface="Raleway" pitchFamily="2" charset="0"/>
              </a:rPr>
              <a:t>Defacto’s</a:t>
            </a:r>
            <a:r>
              <a:rPr lang="en-US" sz="2000" b="1" dirty="0">
                <a:latin typeface="Raleway" pitchFamily="2" charset="0"/>
              </a:rPr>
              <a:t> </a:t>
            </a:r>
            <a:r>
              <a:rPr lang="en-US" sz="2000" b="1" dirty="0" err="1">
                <a:latin typeface="Raleway" pitchFamily="2" charset="0"/>
              </a:rPr>
              <a:t>Tcl</a:t>
            </a:r>
            <a:r>
              <a:rPr lang="en-US" sz="2000" b="1" dirty="0">
                <a:latin typeface="Raleway" pitchFamily="2" charset="0"/>
              </a:rPr>
              <a:t> APIs</a:t>
            </a:r>
          </a:p>
          <a:p>
            <a:pPr lvl="1">
              <a:spcBef>
                <a:spcPts val="600"/>
              </a:spcBef>
            </a:pPr>
            <a:r>
              <a:rPr lang="en-US" sz="2000" dirty="0">
                <a:latin typeface="Raleway" pitchFamily="2" charset="0"/>
              </a:rPr>
              <a:t>The enablement of joint IPXACT-RTL integration is seamless on top of existing Defacto </a:t>
            </a:r>
            <a:r>
              <a:rPr lang="en-US" sz="2000" dirty="0" err="1">
                <a:latin typeface="Raleway" pitchFamily="2" charset="0"/>
              </a:rPr>
              <a:t>Tcl</a:t>
            </a:r>
            <a:r>
              <a:rPr lang="en-US" sz="2000" dirty="0">
                <a:latin typeface="Raleway" pitchFamily="2" charset="0"/>
              </a:rPr>
              <a:t> based integration flow as the capability was handle in existing Defacto APIs</a:t>
            </a:r>
          </a:p>
          <a:p>
            <a:pPr marL="0" indent="0">
              <a:buNone/>
            </a:pPr>
            <a:endParaRPr lang="en-US" sz="2400" dirty="0">
              <a:highlight>
                <a:srgbClr val="FFFF00"/>
              </a:highlight>
              <a:latin typeface="Ralew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076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297EC-5E5E-BCDC-7D10-3E6431D9F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88" y="-37853"/>
            <a:ext cx="11879262" cy="1325563"/>
          </a:xfrm>
        </p:spPr>
        <p:txBody>
          <a:bodyPr/>
          <a:lstStyle/>
          <a:p>
            <a:r>
              <a:rPr lang="fr-FR" b="1" dirty="0" err="1"/>
              <a:t>Summary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AEE1B-9CE1-F3C5-E181-D4B6305331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988" y="1070615"/>
            <a:ext cx="11879262" cy="5036569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  <a:buSzPct val="100000"/>
              <a:tabLst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799" algn="l"/>
              </a:tabLst>
            </a:pPr>
            <a:r>
              <a:rPr lang="en-US" sz="2400" dirty="0">
                <a:solidFill>
                  <a:srgbClr val="000000"/>
                </a:solidFill>
                <a:latin typeface="Raleway" pitchFamily="2" charset="0"/>
                <a:ea typeface="Verdana" panose="020B0604030504040204" pitchFamily="34" charset="0"/>
              </a:rPr>
              <a:t>This joint IP-XACT and RTL methodology allows </a:t>
            </a:r>
            <a:r>
              <a:rPr lang="en-US" sz="2400" b="1" dirty="0">
                <a:solidFill>
                  <a:srgbClr val="000000"/>
                </a:solidFill>
                <a:latin typeface="Raleway" pitchFamily="2" charset="0"/>
                <a:ea typeface="Verdana" panose="020B0604030504040204" pitchFamily="34" charset="0"/>
              </a:rPr>
              <a:t>integration and connection </a:t>
            </a:r>
            <a:r>
              <a:rPr lang="en-US" sz="2400" dirty="0">
                <a:solidFill>
                  <a:srgbClr val="000000"/>
                </a:solidFill>
                <a:latin typeface="Raleway" pitchFamily="2" charset="0"/>
                <a:ea typeface="Verdana" panose="020B0604030504040204" pitchFamily="34" charset="0"/>
              </a:rPr>
              <a:t>between different IP nature </a:t>
            </a:r>
            <a:r>
              <a:rPr lang="en-US" sz="2400" b="1" dirty="0">
                <a:solidFill>
                  <a:srgbClr val="000000"/>
                </a:solidFill>
                <a:latin typeface="Raleway" pitchFamily="2" charset="0"/>
                <a:ea typeface="Verdana" panose="020B0604030504040204" pitchFamily="34" charset="0"/>
              </a:rPr>
              <a:t>without changing of flow</a:t>
            </a:r>
          </a:p>
          <a:p>
            <a:pPr lvl="1">
              <a:spcBef>
                <a:spcPts val="600"/>
              </a:spcBef>
              <a:buSzPct val="100000"/>
              <a:tabLst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799" algn="l"/>
              </a:tabLst>
            </a:pPr>
            <a:r>
              <a:rPr lang="en-US" sz="1600" dirty="0">
                <a:solidFill>
                  <a:srgbClr val="000000"/>
                </a:solidFill>
                <a:latin typeface="Raleway" pitchFamily="2" charset="0"/>
                <a:ea typeface="Verdana" panose="020B0604030504040204" pitchFamily="34" charset="0"/>
              </a:rPr>
              <a:t>IPs with complex user defined datatype use in both bus interface and pin-to-pin connection</a:t>
            </a:r>
          </a:p>
          <a:p>
            <a:pPr lvl="1">
              <a:spcBef>
                <a:spcPts val="600"/>
              </a:spcBef>
              <a:buSzPct val="100000"/>
              <a:tabLst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799" algn="l"/>
              </a:tabLst>
            </a:pPr>
            <a:r>
              <a:rPr lang="en-US" sz="1600" dirty="0">
                <a:solidFill>
                  <a:srgbClr val="000000"/>
                </a:solidFill>
                <a:latin typeface="Raleway" pitchFamily="2" charset="0"/>
                <a:ea typeface="Verdana" panose="020B0604030504040204" pitchFamily="34" charset="0"/>
              </a:rPr>
              <a:t>IPs with common package that defined complex user defined datatype</a:t>
            </a:r>
          </a:p>
          <a:p>
            <a:pPr lvl="1">
              <a:spcBef>
                <a:spcPts val="600"/>
              </a:spcBef>
              <a:buSzPct val="100000"/>
              <a:tabLst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799" algn="l"/>
              </a:tabLst>
            </a:pPr>
            <a:r>
              <a:rPr lang="en-US" sz="1600" dirty="0">
                <a:solidFill>
                  <a:srgbClr val="000000"/>
                </a:solidFill>
                <a:latin typeface="Raleway" pitchFamily="2" charset="0"/>
                <a:ea typeface="Verdana" panose="020B0604030504040204" pitchFamily="34" charset="0"/>
              </a:rPr>
              <a:t>IPs with RTL only</a:t>
            </a:r>
          </a:p>
          <a:p>
            <a:pPr lvl="1">
              <a:spcBef>
                <a:spcPts val="600"/>
              </a:spcBef>
              <a:buSzPct val="100000"/>
              <a:tabLst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799" algn="l"/>
              </a:tabLst>
            </a:pPr>
            <a:r>
              <a:rPr lang="en-US" sz="1600" dirty="0">
                <a:solidFill>
                  <a:srgbClr val="000000"/>
                </a:solidFill>
                <a:latin typeface="Raleway" pitchFamily="2" charset="0"/>
                <a:ea typeface="Verdana" panose="020B0604030504040204" pitchFamily="34" charset="0"/>
              </a:rPr>
              <a:t>IPs with IP-XACT only and connect with only bus interface</a:t>
            </a:r>
          </a:p>
          <a:p>
            <a:pPr lvl="1">
              <a:spcBef>
                <a:spcPts val="600"/>
              </a:spcBef>
              <a:buSzPct val="100000"/>
              <a:tabLst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799" algn="l"/>
              </a:tabLst>
            </a:pPr>
            <a:endParaRPr lang="en-US" sz="1800" dirty="0">
              <a:solidFill>
                <a:srgbClr val="000000"/>
              </a:solidFill>
              <a:latin typeface="Raleway" pitchFamily="2" charset="0"/>
              <a:ea typeface="Verdana" panose="020B0604030504040204" pitchFamily="34" charset="0"/>
            </a:endParaRPr>
          </a:p>
          <a:p>
            <a:pPr>
              <a:spcBef>
                <a:spcPts val="600"/>
              </a:spcBef>
              <a:buSzPct val="100000"/>
              <a:tabLst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799" algn="l"/>
              </a:tabLst>
            </a:pPr>
            <a:r>
              <a:rPr lang="en-US" sz="2400" dirty="0">
                <a:solidFill>
                  <a:srgbClr val="000000"/>
                </a:solidFill>
                <a:latin typeface="Raleway" pitchFamily="2" charset="0"/>
                <a:ea typeface="Verdana" panose="020B0604030504040204" pitchFamily="34" charset="0"/>
              </a:rPr>
              <a:t>This new methodology </a:t>
            </a:r>
            <a:r>
              <a:rPr lang="en-US" sz="2400" b="1" dirty="0">
                <a:solidFill>
                  <a:srgbClr val="000000"/>
                </a:solidFill>
                <a:latin typeface="Raleway" pitchFamily="2" charset="0"/>
                <a:ea typeface="Verdana" panose="020B0604030504040204" pitchFamily="34" charset="0"/>
              </a:rPr>
              <a:t>helped simplify RTL integration</a:t>
            </a:r>
            <a:r>
              <a:rPr lang="en-US" sz="2400" dirty="0">
                <a:solidFill>
                  <a:srgbClr val="000000"/>
                </a:solidFill>
                <a:latin typeface="Raleway" pitchFamily="2" charset="0"/>
                <a:ea typeface="Verdana" panose="020B0604030504040204" pitchFamily="34" charset="0"/>
              </a:rPr>
              <a:t> flow without changing IP designs and without extra coding in the flow to handle information that’s not defined in IP-XACT 2014</a:t>
            </a:r>
          </a:p>
          <a:p>
            <a:pPr lvl="1">
              <a:spcBef>
                <a:spcPts val="600"/>
              </a:spcBef>
              <a:buSzPct val="100000"/>
              <a:tabLst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799" algn="l"/>
              </a:tabLst>
            </a:pPr>
            <a:r>
              <a:rPr lang="en-US" sz="1600" dirty="0">
                <a:solidFill>
                  <a:srgbClr val="000000"/>
                </a:solidFill>
                <a:latin typeface="Raleway" pitchFamily="2" charset="0"/>
                <a:ea typeface="Verdana" panose="020B0604030504040204" pitchFamily="34" charset="0"/>
              </a:rPr>
              <a:t>The scalability of the solution also brings high transferability across different designs. </a:t>
            </a:r>
          </a:p>
          <a:p>
            <a:pPr lvl="1">
              <a:spcBef>
                <a:spcPts val="600"/>
              </a:spcBef>
              <a:buSzPct val="100000"/>
              <a:tabLst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799" algn="l"/>
              </a:tabLst>
            </a:pPr>
            <a:r>
              <a:rPr lang="en-US" sz="1600" dirty="0">
                <a:solidFill>
                  <a:srgbClr val="000000"/>
                </a:solidFill>
                <a:latin typeface="Raleway" pitchFamily="2" charset="0"/>
                <a:ea typeface="Verdana" panose="020B0604030504040204" pitchFamily="34" charset="0"/>
              </a:rPr>
              <a:t>With simple API interactions, overall scripting process to integrate the features into custom flow is smooth. </a:t>
            </a:r>
          </a:p>
          <a:p>
            <a:pPr lvl="1">
              <a:spcBef>
                <a:spcPts val="600"/>
              </a:spcBef>
              <a:buSzPct val="100000"/>
              <a:tabLst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799" algn="l"/>
              </a:tabLst>
            </a:pPr>
            <a:endParaRPr lang="en-US" sz="1800" dirty="0">
              <a:solidFill>
                <a:srgbClr val="000000"/>
              </a:solidFill>
              <a:latin typeface="Raleway" pitchFamily="2" charset="0"/>
              <a:ea typeface="Verdana" panose="020B0604030504040204" pitchFamily="34" charset="0"/>
            </a:endParaRPr>
          </a:p>
          <a:p>
            <a:pPr>
              <a:spcBef>
                <a:spcPts val="600"/>
              </a:spcBef>
              <a:buSzPct val="100000"/>
              <a:tabLst>
                <a:tab pos="457200" algn="l"/>
                <a:tab pos="914400" algn="l"/>
                <a:tab pos="1371599" algn="l"/>
                <a:tab pos="1828800" algn="l"/>
                <a:tab pos="2286000" algn="l"/>
                <a:tab pos="2743199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399" algn="l"/>
                <a:tab pos="5943600" algn="l"/>
                <a:tab pos="6400799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  <a:tab pos="9601200" algn="l"/>
                <a:tab pos="10058400" algn="l"/>
                <a:tab pos="10515600" algn="l"/>
                <a:tab pos="10972799" algn="l"/>
              </a:tabLst>
            </a:pPr>
            <a:r>
              <a:rPr lang="en-US" sz="2400" dirty="0">
                <a:solidFill>
                  <a:srgbClr val="000000"/>
                </a:solidFill>
                <a:latin typeface="Raleway" pitchFamily="2" charset="0"/>
                <a:ea typeface="Verdana" panose="020B0604030504040204" pitchFamily="34" charset="0"/>
              </a:rPr>
              <a:t>This solution is </a:t>
            </a:r>
            <a:r>
              <a:rPr lang="en-US" sz="2400" b="1" dirty="0">
                <a:solidFill>
                  <a:srgbClr val="000000"/>
                </a:solidFill>
                <a:latin typeface="Raleway" pitchFamily="2" charset="0"/>
                <a:ea typeface="Verdana" panose="020B0604030504040204" pitchFamily="34" charset="0"/>
              </a:rPr>
              <a:t>now used in customer’s multiple SoC integrations</a:t>
            </a:r>
          </a:p>
        </p:txBody>
      </p:sp>
    </p:spTree>
    <p:extLst>
      <p:ext uri="{BB962C8B-B14F-4D97-AF65-F5344CB8AC3E}">
        <p14:creationId xmlns:p14="http://schemas.microsoft.com/office/powerpoint/2010/main" val="1349616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35FBF93-2676-4C42-82C7-32312DC7BF43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1314232" y="1933788"/>
            <a:ext cx="8272812" cy="1773238"/>
          </a:xfrm>
        </p:spPr>
        <p:txBody>
          <a:bodyPr>
            <a:normAutofit fontScale="90000"/>
          </a:bodyPr>
          <a:lstStyle/>
          <a:p>
            <a:r>
              <a:rPr lang="en-US" b="1" dirty="0">
                <a:solidFill>
                  <a:srgbClr val="000000"/>
                </a:solidFill>
                <a:effectLst/>
                <a:latin typeface="Raleway" pitchFamily="2" charset="0"/>
              </a:rPr>
              <a:t>A Joint IP-XACT/RTL Design Flow for Large SoCs</a:t>
            </a:r>
            <a:endParaRPr lang="en-US" altLang="en-US" b="1" dirty="0"/>
          </a:p>
        </p:txBody>
      </p:sp>
      <p:pic>
        <p:nvPicPr>
          <p:cNvPr id="2" name="Picture 1" descr="Logo, company name&#10;&#10;Description automatically generated">
            <a:extLst>
              <a:ext uri="{FF2B5EF4-FFF2-40B4-BE49-F238E27FC236}">
                <a16:creationId xmlns:a16="http://schemas.microsoft.com/office/drawing/2014/main" id="{0DC55440-9696-130B-95FA-0997652478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4688" y="4336504"/>
            <a:ext cx="3536203" cy="132167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1450BFB-48E0-274C-BCB0-A36EF354D7F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3988" y="205734"/>
            <a:ext cx="11879262" cy="1325563"/>
          </a:xfrm>
        </p:spPr>
        <p:txBody>
          <a:bodyPr/>
          <a:lstStyle/>
          <a:p>
            <a:r>
              <a:rPr lang="fr-FR" altLang="en-US" b="1" dirty="0" err="1"/>
              <a:t>Authors</a:t>
            </a:r>
            <a:r>
              <a:rPr lang="fr-FR" altLang="en-US" b="1" dirty="0"/>
              <a:t> &amp; </a:t>
            </a:r>
            <a:r>
              <a:rPr lang="fr-FR" altLang="en-US" b="1" dirty="0" err="1"/>
              <a:t>Presenters</a:t>
            </a:r>
            <a:endParaRPr lang="en-US" altLang="en-US" b="1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BD0DB2CA-2149-0840-A056-05C961EB592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223896" y="1808847"/>
            <a:ext cx="11968104" cy="4331894"/>
          </a:xfrm>
        </p:spPr>
        <p:txBody>
          <a:bodyPr>
            <a:normAutofit/>
          </a:bodyPr>
          <a:lstStyle/>
          <a:p>
            <a:pPr fontAlgn="base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rgbClr val="000000"/>
                </a:solidFill>
                <a:latin typeface="Raleway" pitchFamily="2" charset="0"/>
              </a:rPr>
              <a:t>[Today’s Speaker] Chouki Aktouf, CTO, Defacto, France</a:t>
            </a:r>
          </a:p>
          <a:p>
            <a:pPr algn="l" fontAlgn="base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000000"/>
              </a:solidFill>
              <a:latin typeface="Raleway" pitchFamily="2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  <a:latin typeface="Raleway" pitchFamily="2" charset="0"/>
              </a:rPr>
              <a:t>Maël </a:t>
            </a:r>
            <a:r>
              <a:rPr lang="en-US" sz="3200" dirty="0" err="1">
                <a:solidFill>
                  <a:srgbClr val="000000"/>
                </a:solidFill>
                <a:latin typeface="Raleway" pitchFamily="2" charset="0"/>
              </a:rPr>
              <a:t>Rabé</a:t>
            </a:r>
            <a:r>
              <a:rPr lang="en-US" sz="3200" dirty="0">
                <a:solidFill>
                  <a:srgbClr val="000000"/>
                </a:solidFill>
                <a:latin typeface="Raleway" pitchFamily="2" charset="0"/>
              </a:rPr>
              <a:t>, Application Engineer, Defacto, France</a:t>
            </a:r>
          </a:p>
          <a:p>
            <a:pPr algn="l" fontAlgn="base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000000"/>
              </a:solidFill>
              <a:latin typeface="Raleway" pitchFamily="2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000000"/>
                </a:solidFill>
                <a:latin typeface="Raleway" pitchFamily="2" charset="0"/>
              </a:rPr>
              <a:t>Valentin Boyer, Product Manager, Defacto, France</a:t>
            </a:r>
          </a:p>
          <a:p>
            <a:pPr algn="l" fontAlgn="base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000000"/>
              </a:solidFill>
              <a:latin typeface="Raleway" pitchFamily="2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endParaRPr lang="en-US" sz="3200" dirty="0">
              <a:solidFill>
                <a:srgbClr val="000000"/>
              </a:solidFill>
              <a:latin typeface="Raleway" pitchFamily="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297EC-5E5E-BCDC-7D10-3E6431D9F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88" y="138622"/>
            <a:ext cx="11879262" cy="1325563"/>
          </a:xfrm>
        </p:spPr>
        <p:txBody>
          <a:bodyPr/>
          <a:lstStyle/>
          <a:p>
            <a:r>
              <a:rPr lang="fr-FR" b="1" dirty="0" err="1"/>
              <a:t>Problem</a:t>
            </a:r>
            <a:r>
              <a:rPr lang="fr-FR" b="1" dirty="0"/>
              <a:t> </a:t>
            </a:r>
            <a:r>
              <a:rPr lang="fr-FR" b="1" dirty="0" err="1"/>
              <a:t>Statement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AEE1B-9CE1-F3C5-E181-D4B6305331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988" y="1464185"/>
            <a:ext cx="11879262" cy="4432562"/>
          </a:xfrm>
        </p:spPr>
        <p:txBody>
          <a:bodyPr>
            <a:normAutofit lnSpcReduction="10000"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Raleway" pitchFamily="2" charset="0"/>
              </a:rPr>
              <a:t>Complex SoC Integration </a:t>
            </a: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is historically made using flows either </a:t>
            </a:r>
          </a:p>
          <a:p>
            <a:pPr lvl="1"/>
            <a:r>
              <a:rPr lang="en-US" sz="1600" b="1" dirty="0">
                <a:solidFill>
                  <a:srgbClr val="000000"/>
                </a:solidFill>
                <a:latin typeface="Raleway" pitchFamily="2" charset="0"/>
              </a:rPr>
              <a:t>Purely RTL </a:t>
            </a:r>
            <a:r>
              <a:rPr lang="en-US" sz="1600" dirty="0">
                <a:solidFill>
                  <a:srgbClr val="000000"/>
                </a:solidFill>
                <a:latin typeface="Raleway" pitchFamily="2" charset="0"/>
              </a:rPr>
              <a:t>with in-house solution </a:t>
            </a:r>
          </a:p>
          <a:p>
            <a:pPr lvl="1"/>
            <a:r>
              <a:rPr lang="en-US" sz="1600" dirty="0">
                <a:solidFill>
                  <a:srgbClr val="000000"/>
                </a:solidFill>
                <a:latin typeface="Raleway" pitchFamily="2" charset="0"/>
              </a:rPr>
              <a:t>Mix between in-house and third-party solution around proprietary format </a:t>
            </a:r>
          </a:p>
          <a:p>
            <a:pPr lvl="1"/>
            <a:endParaRPr lang="en-US" sz="2000" dirty="0">
              <a:solidFill>
                <a:srgbClr val="000000"/>
              </a:solidFill>
              <a:latin typeface="Raleway" pitchFamily="2" charset="0"/>
            </a:endParaRPr>
          </a:p>
          <a:p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The main integration </a:t>
            </a:r>
            <a:r>
              <a:rPr lang="en-US" sz="2000" b="1" dirty="0">
                <a:solidFill>
                  <a:srgbClr val="000000"/>
                </a:solidFill>
                <a:latin typeface="Raleway" pitchFamily="2" charset="0"/>
              </a:rPr>
              <a:t>challenges for SoC Integration </a:t>
            </a: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are</a:t>
            </a:r>
          </a:p>
          <a:p>
            <a:pPr lvl="1"/>
            <a:r>
              <a:rPr lang="en-US" sz="1600" b="1" dirty="0">
                <a:solidFill>
                  <a:srgbClr val="000000"/>
                </a:solidFill>
                <a:latin typeface="Raleway" pitchFamily="2" charset="0"/>
              </a:rPr>
              <a:t>Runtime</a:t>
            </a:r>
            <a:r>
              <a:rPr lang="en-US" sz="1600" dirty="0">
                <a:solidFill>
                  <a:srgbClr val="000000"/>
                </a:solidFill>
                <a:latin typeface="Raleway" pitchFamily="2" charset="0"/>
              </a:rPr>
              <a:t> : For all the solution runtime is a key parameter</a:t>
            </a:r>
          </a:p>
          <a:p>
            <a:pPr lvl="1"/>
            <a:r>
              <a:rPr lang="en-US" sz="1600" b="1" dirty="0">
                <a:solidFill>
                  <a:srgbClr val="000000"/>
                </a:solidFill>
                <a:latin typeface="Raleway" pitchFamily="2" charset="0"/>
              </a:rPr>
              <a:t>Design size </a:t>
            </a:r>
            <a:r>
              <a:rPr lang="en-US" sz="1600" dirty="0">
                <a:solidFill>
                  <a:srgbClr val="000000"/>
                </a:solidFill>
                <a:latin typeface="Raleway" pitchFamily="2" charset="0"/>
              </a:rPr>
              <a:t>: As Soc Design are relatively big, solutions should handle the complexity. </a:t>
            </a:r>
          </a:p>
          <a:p>
            <a:pPr lvl="2"/>
            <a:r>
              <a:rPr lang="en-US" sz="1200" dirty="0">
                <a:solidFill>
                  <a:srgbClr val="000000"/>
                </a:solidFill>
                <a:latin typeface="Raleway" pitchFamily="2" charset="0"/>
              </a:rPr>
              <a:t>IP-XACT 2014 is not able to fully describe the complexity of design needed for integration. (E.g., user defined type, struct, package libraries)</a:t>
            </a:r>
          </a:p>
          <a:p>
            <a:pPr lvl="2"/>
            <a:r>
              <a:rPr lang="en-US" sz="1200" dirty="0">
                <a:solidFill>
                  <a:srgbClr val="000000"/>
                </a:solidFill>
                <a:latin typeface="Raleway" pitchFamily="2" charset="0"/>
              </a:rPr>
              <a:t>RTL alone will increase the effort of making connection between groups of ports belongs to same architecture protocol </a:t>
            </a:r>
          </a:p>
          <a:p>
            <a:pPr lvl="2"/>
            <a:endParaRPr lang="en-US" sz="1200" dirty="0">
              <a:solidFill>
                <a:srgbClr val="000000"/>
              </a:solidFill>
              <a:latin typeface="Raleway" pitchFamily="2" charset="0"/>
            </a:endParaRPr>
          </a:p>
          <a:p>
            <a:r>
              <a:rPr lang="en-US" sz="2000" b="1" dirty="0">
                <a:solidFill>
                  <a:srgbClr val="000000"/>
                </a:solidFill>
                <a:latin typeface="Raleway" pitchFamily="2" charset="0"/>
              </a:rPr>
              <a:t>Need from SoC Integration to improve </a:t>
            </a: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the current methodology to be able to consider IPs in any format</a:t>
            </a:r>
            <a:endParaRPr lang="en-US" sz="1600" dirty="0">
              <a:solidFill>
                <a:srgbClr val="000000"/>
              </a:solidFill>
              <a:latin typeface="Raleway" pitchFamily="2" charset="0"/>
            </a:endParaRPr>
          </a:p>
          <a:p>
            <a:pPr lvl="1"/>
            <a:r>
              <a:rPr lang="en-US" sz="1600" dirty="0">
                <a:solidFill>
                  <a:srgbClr val="000000"/>
                </a:solidFill>
                <a:latin typeface="Raleway" pitchFamily="2" charset="0"/>
              </a:rPr>
              <a:t>Solution needed also includes a </a:t>
            </a:r>
            <a:r>
              <a:rPr lang="en-US" sz="1600" b="1" dirty="0">
                <a:solidFill>
                  <a:srgbClr val="000000"/>
                </a:solidFill>
                <a:latin typeface="Raleway" pitchFamily="2" charset="0"/>
              </a:rPr>
              <a:t>complete RTL and IP-XACT version support </a:t>
            </a:r>
            <a:r>
              <a:rPr lang="en-US" sz="1600" dirty="0">
                <a:solidFill>
                  <a:srgbClr val="000000"/>
                </a:solidFill>
                <a:latin typeface="Raleway" pitchFamily="2" charset="0"/>
              </a:rPr>
              <a:t>(Verilog, System Verilog, VHDL, IP-XACT 2009, IP-XACT 2014)</a:t>
            </a:r>
          </a:p>
          <a:p>
            <a:pPr lvl="1"/>
            <a:r>
              <a:rPr lang="en-US" sz="1600" dirty="0">
                <a:solidFill>
                  <a:srgbClr val="000000"/>
                </a:solidFill>
                <a:latin typeface="Raleway" pitchFamily="2" charset="0"/>
              </a:rPr>
              <a:t>Implement the missing information in IP-XACT using </a:t>
            </a:r>
            <a:r>
              <a:rPr lang="en-US" sz="1600" dirty="0" err="1">
                <a:solidFill>
                  <a:srgbClr val="000000"/>
                </a:solidFill>
                <a:latin typeface="Raleway" pitchFamily="2" charset="0"/>
              </a:rPr>
              <a:t>VendorExtension</a:t>
            </a:r>
            <a:r>
              <a:rPr lang="en-US" sz="1600" dirty="0">
                <a:solidFill>
                  <a:srgbClr val="000000"/>
                </a:solidFill>
                <a:latin typeface="Raleway" pitchFamily="2" charset="0"/>
              </a:rPr>
              <a:t> is not suitable as this make the generated IP-XACT not vendor-agnostic.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6885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297EC-5E5E-BCDC-7D10-3E6431D9F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88" y="138622"/>
            <a:ext cx="11879262" cy="1325563"/>
          </a:xfrm>
        </p:spPr>
        <p:txBody>
          <a:bodyPr/>
          <a:lstStyle/>
          <a:p>
            <a:r>
              <a:rPr lang="fr-FR" b="1" dirty="0" err="1"/>
              <a:t>Current</a:t>
            </a:r>
            <a:r>
              <a:rPr lang="fr-FR" b="1" dirty="0"/>
              <a:t> Solutions &amp; Need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AEE1B-9CE1-F3C5-E181-D4B6305331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988" y="1532010"/>
            <a:ext cx="11879262" cy="4432562"/>
          </a:xfrm>
        </p:spPr>
        <p:txBody>
          <a:bodyPr/>
          <a:lstStyle/>
          <a:p>
            <a:pPr fontAlgn="base"/>
            <a:r>
              <a:rPr lang="en-US" sz="2400" dirty="0">
                <a:solidFill>
                  <a:srgbClr val="000000"/>
                </a:solidFill>
                <a:latin typeface="Raleway" pitchFamily="2" charset="0"/>
              </a:rPr>
              <a:t>Current available solutions</a:t>
            </a:r>
          </a:p>
          <a:p>
            <a:pPr lvl="1" fontAlgn="base"/>
            <a:r>
              <a:rPr lang="en-US" sz="1800" b="1" dirty="0">
                <a:solidFill>
                  <a:srgbClr val="000000"/>
                </a:solidFill>
                <a:latin typeface="Raleway" pitchFamily="2" charset="0"/>
              </a:rPr>
              <a:t>Current workaround was to redesign IP </a:t>
            </a:r>
            <a:r>
              <a:rPr lang="en-US" sz="1800" dirty="0">
                <a:solidFill>
                  <a:srgbClr val="000000"/>
                </a:solidFill>
                <a:latin typeface="Raleway" pitchFamily="2" charset="0"/>
              </a:rPr>
              <a:t>dropped advance System Verilog construct for datatype and use of package to align with what IP-XACT 2014 can support or making connection pin to pin.</a:t>
            </a:r>
          </a:p>
          <a:p>
            <a:pPr lvl="1" fontAlgn="base"/>
            <a:r>
              <a:rPr lang="en-US" sz="1800" dirty="0">
                <a:solidFill>
                  <a:srgbClr val="000000"/>
                </a:solidFill>
                <a:latin typeface="Raleway" pitchFamily="2" charset="0"/>
              </a:rPr>
              <a:t>This </a:t>
            </a:r>
            <a:r>
              <a:rPr lang="en-US" sz="1800" b="1" dirty="0">
                <a:solidFill>
                  <a:srgbClr val="000000"/>
                </a:solidFill>
                <a:latin typeface="Raleway" pitchFamily="2" charset="0"/>
              </a:rPr>
              <a:t>workaround is tedious</a:t>
            </a:r>
            <a:r>
              <a:rPr lang="en-US" sz="1800" dirty="0">
                <a:solidFill>
                  <a:srgbClr val="000000"/>
                </a:solidFill>
                <a:latin typeface="Raleway" pitchFamily="2" charset="0"/>
              </a:rPr>
              <a:t>, risking of breaking existing design, time consuming and hard to maintain.</a:t>
            </a:r>
          </a:p>
          <a:p>
            <a:pPr fontAlgn="base"/>
            <a:endParaRPr lang="en-US" sz="2400" dirty="0">
              <a:solidFill>
                <a:srgbClr val="000000"/>
              </a:solidFill>
              <a:latin typeface="Raleway" pitchFamily="2" charset="0"/>
            </a:endParaRPr>
          </a:p>
          <a:p>
            <a:pPr fontAlgn="base"/>
            <a:r>
              <a:rPr lang="en-US" sz="2400" dirty="0">
                <a:solidFill>
                  <a:srgbClr val="000000"/>
                </a:solidFill>
                <a:latin typeface="Raleway" pitchFamily="2" charset="0"/>
              </a:rPr>
              <a:t>Motivation</a:t>
            </a:r>
          </a:p>
          <a:p>
            <a:pPr lvl="1" fontAlgn="base"/>
            <a:r>
              <a:rPr lang="en-US" sz="1800" dirty="0">
                <a:solidFill>
                  <a:srgbClr val="000000"/>
                </a:solidFill>
                <a:latin typeface="Raleway" pitchFamily="2" charset="0"/>
              </a:rPr>
              <a:t>Front-end design teams </a:t>
            </a:r>
            <a:r>
              <a:rPr lang="en-US" sz="1800" b="1" dirty="0">
                <a:solidFill>
                  <a:srgbClr val="000000"/>
                </a:solidFill>
                <a:latin typeface="Raleway" pitchFamily="2" charset="0"/>
              </a:rPr>
              <a:t>need a simple yet comprehensive integration flow</a:t>
            </a:r>
            <a:r>
              <a:rPr lang="en-US" sz="1800" dirty="0">
                <a:solidFill>
                  <a:srgbClr val="000000"/>
                </a:solidFill>
                <a:latin typeface="Raleway" pitchFamily="2" charset="0"/>
              </a:rPr>
              <a:t>. The solution must be generic to handle both SoC and subsystem requirements.</a:t>
            </a:r>
          </a:p>
        </p:txBody>
      </p:sp>
    </p:spTree>
    <p:extLst>
      <p:ext uri="{BB962C8B-B14F-4D97-AF65-F5344CB8AC3E}">
        <p14:creationId xmlns:p14="http://schemas.microsoft.com/office/powerpoint/2010/main" val="3802814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297EC-5E5E-BCDC-7D10-3E6431D9F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88" y="206447"/>
            <a:ext cx="11879262" cy="1325563"/>
          </a:xfrm>
        </p:spPr>
        <p:txBody>
          <a:bodyPr/>
          <a:lstStyle/>
          <a:p>
            <a:r>
              <a:rPr lang="fr-FR" b="1" dirty="0" err="1"/>
              <a:t>Presented</a:t>
            </a:r>
            <a:r>
              <a:rPr lang="fr-FR" b="1" dirty="0"/>
              <a:t> Solution</a:t>
            </a:r>
            <a:br>
              <a:rPr lang="fr-FR" b="1" dirty="0"/>
            </a:br>
            <a:r>
              <a:rPr lang="en-US" sz="2400" b="1" i="1" dirty="0">
                <a:solidFill>
                  <a:srgbClr val="000000"/>
                </a:solidFill>
                <a:latin typeface="Raleway" pitchFamily="2" charset="0"/>
              </a:rPr>
              <a:t>Requirements to have a successful flow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AEE1B-9CE1-F3C5-E181-D4B6305331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988" y="1599122"/>
            <a:ext cx="11879262" cy="4432562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IP design </a:t>
            </a:r>
            <a:r>
              <a:rPr lang="en-US" sz="2000" b="1" dirty="0">
                <a:solidFill>
                  <a:srgbClr val="000000"/>
                </a:solidFill>
                <a:latin typeface="Raleway" pitchFamily="2" charset="0"/>
              </a:rPr>
              <a:t>shouldn’t have any restriction </a:t>
            </a: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in using any </a:t>
            </a:r>
            <a:r>
              <a:rPr lang="en-US" sz="2000" b="1" dirty="0">
                <a:solidFill>
                  <a:srgbClr val="000000"/>
                </a:solidFill>
                <a:latin typeface="Raleway" pitchFamily="2" charset="0"/>
              </a:rPr>
              <a:t>synthesizable user defined datatype </a:t>
            </a: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for ports and using these ports for bus interfaces connection as well as pin to pin connection.</a:t>
            </a:r>
          </a:p>
          <a:p>
            <a:pPr>
              <a:spcBef>
                <a:spcPts val="600"/>
              </a:spcBef>
            </a:pPr>
            <a:endParaRPr lang="en-US" sz="2000" dirty="0">
              <a:solidFill>
                <a:srgbClr val="000000"/>
              </a:solidFill>
              <a:latin typeface="Raleway" pitchFamily="2" charset="0"/>
            </a:endParaRPr>
          </a:p>
          <a:p>
            <a:pPr>
              <a:spcBef>
                <a:spcPts val="600"/>
              </a:spcBef>
            </a:pP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IP design </a:t>
            </a:r>
            <a:r>
              <a:rPr lang="en-US" sz="2000" b="1" dirty="0">
                <a:solidFill>
                  <a:srgbClr val="000000"/>
                </a:solidFill>
                <a:latin typeface="Raleway" pitchFamily="2" charset="0"/>
              </a:rPr>
              <a:t>shouldn’t have any restriction </a:t>
            </a: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in using any </a:t>
            </a:r>
            <a:r>
              <a:rPr lang="en-US" sz="2000" b="1" dirty="0">
                <a:solidFill>
                  <a:srgbClr val="000000"/>
                </a:solidFill>
                <a:latin typeface="Raleway" pitchFamily="2" charset="0"/>
              </a:rPr>
              <a:t>synthesizable datatype </a:t>
            </a: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for parameters and using these parameter for design configuration during integration</a:t>
            </a:r>
          </a:p>
          <a:p>
            <a:pPr>
              <a:spcBef>
                <a:spcPts val="600"/>
              </a:spcBef>
            </a:pPr>
            <a:endParaRPr lang="en-US" sz="2000" dirty="0">
              <a:solidFill>
                <a:srgbClr val="000000"/>
              </a:solidFill>
              <a:latin typeface="Raleway" pitchFamily="2" charset="0"/>
            </a:endParaRPr>
          </a:p>
          <a:p>
            <a:pPr>
              <a:spcBef>
                <a:spcPts val="600"/>
              </a:spcBef>
            </a:pP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IP design </a:t>
            </a:r>
            <a:r>
              <a:rPr lang="en-US" sz="2000" b="1" dirty="0">
                <a:solidFill>
                  <a:srgbClr val="000000"/>
                </a:solidFill>
                <a:latin typeface="Raleway" pitchFamily="2" charset="0"/>
              </a:rPr>
              <a:t>shouldn’t have any restriction </a:t>
            </a: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is using </a:t>
            </a:r>
            <a:r>
              <a:rPr lang="en-US" sz="2000" b="1" dirty="0">
                <a:solidFill>
                  <a:srgbClr val="000000"/>
                </a:solidFill>
                <a:latin typeface="Raleway" pitchFamily="2" charset="0"/>
              </a:rPr>
              <a:t>package</a:t>
            </a: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 that defines parameters and datatype.</a:t>
            </a:r>
          </a:p>
          <a:p>
            <a:pPr>
              <a:spcBef>
                <a:spcPts val="600"/>
              </a:spcBef>
            </a:pPr>
            <a:endParaRPr lang="en-US" sz="2000" dirty="0">
              <a:solidFill>
                <a:srgbClr val="000000"/>
              </a:solidFill>
              <a:latin typeface="Raleway" pitchFamily="2" charset="0"/>
            </a:endParaRPr>
          </a:p>
          <a:p>
            <a:pPr>
              <a:spcBef>
                <a:spcPts val="600"/>
              </a:spcBef>
            </a:pP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Joint IP-XACT &amp; RTL flow need to be able to </a:t>
            </a:r>
            <a:r>
              <a:rPr lang="en-US" sz="2000" b="1" dirty="0">
                <a:solidFill>
                  <a:srgbClr val="000000"/>
                </a:solidFill>
                <a:latin typeface="Raleway" pitchFamily="2" charset="0"/>
              </a:rPr>
              <a:t>combine design information from both IP-XACT view as well as pure RTL</a:t>
            </a: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 view without conflict and enable seamless RTL integration flow</a:t>
            </a:r>
          </a:p>
        </p:txBody>
      </p:sp>
    </p:spTree>
    <p:extLst>
      <p:ext uri="{BB962C8B-B14F-4D97-AF65-F5344CB8AC3E}">
        <p14:creationId xmlns:p14="http://schemas.microsoft.com/office/powerpoint/2010/main" val="8362984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297EC-5E5E-BCDC-7D10-3E6431D9F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88" y="138622"/>
            <a:ext cx="11879262" cy="1325563"/>
          </a:xfrm>
        </p:spPr>
        <p:txBody>
          <a:bodyPr/>
          <a:lstStyle/>
          <a:p>
            <a:r>
              <a:rPr lang="fr-FR" b="1" dirty="0" err="1"/>
              <a:t>Presented</a:t>
            </a:r>
            <a:r>
              <a:rPr lang="fr-FR" b="1" dirty="0"/>
              <a:t> Solution</a:t>
            </a:r>
            <a:br>
              <a:rPr lang="fr-FR" b="1" dirty="0"/>
            </a:br>
            <a:r>
              <a:rPr lang="fr-FR" sz="2400" b="1" i="1" dirty="0">
                <a:solidFill>
                  <a:srgbClr val="000000"/>
                </a:solidFill>
                <a:latin typeface="Raleway" pitchFamily="2" charset="0"/>
              </a:rPr>
              <a:t>Flow </a:t>
            </a:r>
            <a:r>
              <a:rPr lang="fr-FR" sz="2400" b="1" i="1" dirty="0" err="1">
                <a:solidFill>
                  <a:srgbClr val="000000"/>
                </a:solidFill>
                <a:latin typeface="Raleway" pitchFamily="2" charset="0"/>
              </a:rPr>
              <a:t>using</a:t>
            </a:r>
            <a:r>
              <a:rPr lang="fr-FR" sz="2400" b="1" i="1" dirty="0">
                <a:solidFill>
                  <a:srgbClr val="000000"/>
                </a:solidFill>
                <a:latin typeface="Raleway" pitchFamily="2" charset="0"/>
              </a:rPr>
              <a:t> </a:t>
            </a:r>
            <a:r>
              <a:rPr lang="fr-FR" sz="2400" b="1" i="1" dirty="0" err="1">
                <a:solidFill>
                  <a:srgbClr val="000000"/>
                </a:solidFill>
                <a:latin typeface="Raleway" pitchFamily="2" charset="0"/>
              </a:rPr>
              <a:t>Defacto’s</a:t>
            </a:r>
            <a:r>
              <a:rPr lang="fr-FR" sz="2400" b="1" i="1" dirty="0">
                <a:solidFill>
                  <a:srgbClr val="000000"/>
                </a:solidFill>
                <a:latin typeface="Raleway" pitchFamily="2" charset="0"/>
              </a:rPr>
              <a:t> </a:t>
            </a:r>
            <a:r>
              <a:rPr lang="fr-FR" sz="2400" b="1" i="1" dirty="0" err="1">
                <a:solidFill>
                  <a:srgbClr val="000000"/>
                </a:solidFill>
                <a:latin typeface="Raleway" pitchFamily="2" charset="0"/>
              </a:rPr>
              <a:t>SoC</a:t>
            </a:r>
            <a:r>
              <a:rPr lang="fr-FR" sz="2400" b="1" i="1" dirty="0">
                <a:solidFill>
                  <a:srgbClr val="000000"/>
                </a:solidFill>
                <a:latin typeface="Raleway" pitchFamily="2" charset="0"/>
              </a:rPr>
              <a:t> Compiler</a:t>
            </a:r>
            <a:endParaRPr lang="en-US" sz="2400" b="1" i="1" dirty="0">
              <a:solidFill>
                <a:srgbClr val="000000"/>
              </a:solidFill>
              <a:latin typeface="Raleway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AEE1B-9CE1-F3C5-E181-D4B6305331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988" y="1867570"/>
            <a:ext cx="7563884" cy="4432562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1900" dirty="0">
                <a:solidFill>
                  <a:srgbClr val="000000"/>
                </a:solidFill>
                <a:latin typeface="Raleway" pitchFamily="2" charset="0"/>
              </a:rPr>
              <a:t>The joint IP-XACT &amp; RTL flow will </a:t>
            </a:r>
            <a:r>
              <a:rPr lang="en-US" sz="1900" b="1" dirty="0">
                <a:solidFill>
                  <a:srgbClr val="000000"/>
                </a:solidFill>
                <a:latin typeface="Raleway" pitchFamily="2" charset="0"/>
              </a:rPr>
              <a:t>first read in component and design IP-XACT </a:t>
            </a:r>
            <a:r>
              <a:rPr lang="en-US" sz="1900" dirty="0">
                <a:solidFill>
                  <a:srgbClr val="000000"/>
                </a:solidFill>
                <a:latin typeface="Raleway" pitchFamily="2" charset="0"/>
              </a:rPr>
              <a:t>and based on IP-XACT’s </a:t>
            </a:r>
            <a:r>
              <a:rPr lang="en-US" sz="1900" dirty="0" err="1">
                <a:solidFill>
                  <a:srgbClr val="000000"/>
                </a:solidFill>
                <a:latin typeface="Raleway" pitchFamily="2" charset="0"/>
              </a:rPr>
              <a:t>fileSetRef</a:t>
            </a:r>
            <a:r>
              <a:rPr lang="en-US" sz="1900" dirty="0">
                <a:solidFill>
                  <a:srgbClr val="000000"/>
                </a:solidFill>
                <a:latin typeface="Raleway" pitchFamily="2" charset="0"/>
              </a:rPr>
              <a:t> read in the corresponding RTL files. This </a:t>
            </a:r>
            <a:r>
              <a:rPr lang="en-US" sz="1900" b="1" dirty="0">
                <a:solidFill>
                  <a:srgbClr val="000000"/>
                </a:solidFill>
                <a:latin typeface="Raleway" pitchFamily="2" charset="0"/>
              </a:rPr>
              <a:t>include top level RTL </a:t>
            </a:r>
            <a:r>
              <a:rPr lang="en-US" sz="1900" dirty="0">
                <a:solidFill>
                  <a:srgbClr val="000000"/>
                </a:solidFill>
                <a:latin typeface="Raleway" pitchFamily="2" charset="0"/>
              </a:rPr>
              <a:t>files as well as package files if required.</a:t>
            </a:r>
          </a:p>
          <a:p>
            <a:pPr>
              <a:spcBef>
                <a:spcPts val="600"/>
              </a:spcBef>
            </a:pPr>
            <a:endParaRPr lang="en-US" sz="1900" dirty="0">
              <a:solidFill>
                <a:srgbClr val="000000"/>
              </a:solidFill>
              <a:latin typeface="Raleway" pitchFamily="2" charset="0"/>
            </a:endParaRPr>
          </a:p>
          <a:p>
            <a:pPr>
              <a:spcBef>
                <a:spcPts val="600"/>
              </a:spcBef>
            </a:pPr>
            <a:endParaRPr lang="en-US" sz="1900" dirty="0">
              <a:solidFill>
                <a:srgbClr val="000000"/>
              </a:solidFill>
              <a:latin typeface="Raleway" pitchFamily="2" charset="0"/>
            </a:endParaRPr>
          </a:p>
          <a:p>
            <a:pPr>
              <a:spcBef>
                <a:spcPts val="600"/>
              </a:spcBef>
            </a:pP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During elaboration, </a:t>
            </a:r>
            <a:r>
              <a:rPr lang="en-US" sz="2000" b="1" dirty="0">
                <a:solidFill>
                  <a:srgbClr val="000000"/>
                </a:solidFill>
                <a:latin typeface="Raleway" pitchFamily="2" charset="0"/>
              </a:rPr>
              <a:t>any conflict</a:t>
            </a: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 between IP-XACT and RTL that cannot be resolved </a:t>
            </a:r>
            <a:r>
              <a:rPr lang="en-US" sz="2000" b="1" dirty="0">
                <a:solidFill>
                  <a:srgbClr val="000000"/>
                </a:solidFill>
                <a:latin typeface="Raleway" pitchFamily="2" charset="0"/>
              </a:rPr>
              <a:t>will be reported out</a:t>
            </a: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.</a:t>
            </a:r>
          </a:p>
          <a:p>
            <a:pPr lvl="1">
              <a:spcBef>
                <a:spcPts val="600"/>
              </a:spcBef>
            </a:pPr>
            <a:endParaRPr lang="en-US" sz="1200" dirty="0">
              <a:solidFill>
                <a:srgbClr val="000000"/>
              </a:solidFill>
              <a:latin typeface="Raleway" pitchFamily="2" charset="0"/>
            </a:endParaRPr>
          </a:p>
          <a:p>
            <a:pPr lvl="1"/>
            <a:endParaRPr lang="en-US" sz="1600" dirty="0">
              <a:solidFill>
                <a:srgbClr val="000000"/>
              </a:solidFill>
              <a:latin typeface="Raleway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264CF6-935F-C5DD-1D17-3FDC6931DF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1481" y="469782"/>
            <a:ext cx="3601130" cy="5152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0509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297EC-5E5E-BCDC-7D10-3E6431D9F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88" y="138622"/>
            <a:ext cx="11879262" cy="1325563"/>
          </a:xfrm>
        </p:spPr>
        <p:txBody>
          <a:bodyPr>
            <a:normAutofit fontScale="90000"/>
          </a:bodyPr>
          <a:lstStyle/>
          <a:p>
            <a:r>
              <a:rPr lang="fr-FR" b="1" dirty="0" err="1"/>
              <a:t>Presented</a:t>
            </a:r>
            <a:r>
              <a:rPr lang="fr-FR" b="1" dirty="0"/>
              <a:t> Solution</a:t>
            </a:r>
            <a:br>
              <a:rPr lang="fr-FR" b="1" dirty="0"/>
            </a:br>
            <a:r>
              <a:rPr lang="fr-FR" sz="2400" b="1" i="1" dirty="0">
                <a:solidFill>
                  <a:srgbClr val="000000"/>
                </a:solidFill>
                <a:latin typeface="Raleway" pitchFamily="2" charset="0"/>
              </a:rPr>
              <a:t>Joint Flow/Design </a:t>
            </a:r>
            <a:r>
              <a:rPr lang="fr-FR" sz="2400" b="1" i="1" dirty="0" err="1">
                <a:solidFill>
                  <a:srgbClr val="000000"/>
                </a:solidFill>
                <a:latin typeface="Raleway" pitchFamily="2" charset="0"/>
              </a:rPr>
              <a:t>Methodology</a:t>
            </a:r>
            <a:r>
              <a:rPr lang="fr-FR" sz="2400" b="1" i="1" dirty="0">
                <a:solidFill>
                  <a:srgbClr val="000000"/>
                </a:solidFill>
                <a:latin typeface="Raleway" pitchFamily="2" charset="0"/>
              </a:rPr>
              <a:t> at the </a:t>
            </a:r>
            <a:r>
              <a:rPr lang="fr-FR" sz="2400" b="1" i="1" dirty="0" err="1">
                <a:solidFill>
                  <a:srgbClr val="000000"/>
                </a:solidFill>
                <a:latin typeface="Raleway" pitchFamily="2" charset="0"/>
              </a:rPr>
              <a:t>Front-End</a:t>
            </a:r>
            <a:br>
              <a:rPr lang="fr-FR" sz="2400" b="1" i="1" dirty="0">
                <a:solidFill>
                  <a:srgbClr val="000000"/>
                </a:solidFill>
                <a:latin typeface="Raleway" pitchFamily="2" charset="0"/>
              </a:rPr>
            </a:br>
            <a:endParaRPr lang="en-US" sz="2400" b="1" i="1" dirty="0">
              <a:solidFill>
                <a:srgbClr val="000000"/>
              </a:solidFill>
              <a:latin typeface="Raleway" pitchFamily="2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AEE1B-9CE1-F3C5-E181-D4B6305331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3988" y="1495235"/>
            <a:ext cx="7563884" cy="4161755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07000"/>
              </a:lnSpc>
              <a:buClrTx/>
              <a:buFont typeface="Symbol" panose="05050102010706020507" pitchFamily="18" charset="2"/>
              <a:buChar char=""/>
              <a:defRPr/>
            </a:pPr>
            <a:r>
              <a:rPr lang="en-US" sz="1700" dirty="0">
                <a:latin typeface="Raleway" pitchFamily="2" charset="77"/>
                <a:cs typeface="Arial" panose="020B0604020202020204" pitchFamily="34" charset="0"/>
              </a:rPr>
              <a:t>Conciliate RTL with variety of multi-domain design standards: </a:t>
            </a:r>
          </a:p>
          <a:p>
            <a:pPr lvl="1">
              <a:spcBef>
                <a:spcPts val="900"/>
              </a:spcBef>
            </a:pPr>
            <a:r>
              <a:rPr lang="en-US" sz="1700" dirty="0">
                <a:solidFill>
                  <a:srgbClr val="005D80"/>
                </a:solidFill>
                <a:latin typeface="Raleway" pitchFamily="2" charset="77"/>
                <a:cs typeface="Arial" panose="020B0604020202020204" pitchFamily="34" charset="0"/>
              </a:rPr>
              <a:t>LEF</a:t>
            </a:r>
          </a:p>
          <a:p>
            <a:pPr lvl="1">
              <a:spcBef>
                <a:spcPts val="900"/>
              </a:spcBef>
            </a:pPr>
            <a:r>
              <a:rPr lang="en-US" sz="1700" dirty="0">
                <a:solidFill>
                  <a:srgbClr val="840086"/>
                </a:solidFill>
                <a:latin typeface="Raleway" pitchFamily="2" charset="77"/>
                <a:cs typeface="Arial" panose="020B0604020202020204" pitchFamily="34" charset="0"/>
              </a:rPr>
              <a:t>SDC</a:t>
            </a:r>
          </a:p>
          <a:p>
            <a:pPr lvl="1">
              <a:spcBef>
                <a:spcPts val="900"/>
              </a:spcBef>
            </a:pPr>
            <a:r>
              <a:rPr lang="en-US" sz="1700" dirty="0">
                <a:solidFill>
                  <a:srgbClr val="D78101"/>
                </a:solidFill>
                <a:latin typeface="Raleway" pitchFamily="2" charset="77"/>
                <a:cs typeface="Arial" panose="020B0604020202020204" pitchFamily="34" charset="0"/>
              </a:rPr>
              <a:t>UPF</a:t>
            </a:r>
          </a:p>
          <a:p>
            <a:pPr lvl="1">
              <a:spcBef>
                <a:spcPts val="900"/>
              </a:spcBef>
            </a:pPr>
            <a:r>
              <a:rPr lang="en-US" sz="1700" dirty="0">
                <a:solidFill>
                  <a:srgbClr val="178302"/>
                </a:solidFill>
                <a:latin typeface="Raleway" pitchFamily="2" charset="77"/>
                <a:cs typeface="Arial" panose="020B0604020202020204" pitchFamily="34" charset="0"/>
              </a:rPr>
              <a:t>IP-XACT</a:t>
            </a:r>
            <a:endParaRPr lang="en-US" sz="1700" dirty="0">
              <a:solidFill>
                <a:prstClr val="black"/>
              </a:solidFill>
              <a:latin typeface="Raleway" pitchFamily="2" charset="77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lang="en-US" sz="1700" dirty="0">
                <a:solidFill>
                  <a:prstClr val="black"/>
                </a:solidFill>
                <a:latin typeface="Raleway" pitchFamily="2" charset="77"/>
                <a:ea typeface="Calibri" panose="020F0502020204030204" pitchFamily="34" charset="0"/>
                <a:cs typeface="Arial" panose="020B0604020202020204" pitchFamily="34" charset="0"/>
              </a:rPr>
              <a:t>Front-end SoC Integration</a:t>
            </a:r>
          </a:p>
          <a:p>
            <a:pPr marL="342900" indent="-342900">
              <a:lnSpc>
                <a:spcPct val="107000"/>
              </a:lnSpc>
              <a:buClrTx/>
              <a:buFont typeface="Symbol" panose="05050102010706020507" pitchFamily="18" charset="2"/>
              <a:buChar char=""/>
              <a:defRPr/>
            </a:pPr>
            <a:r>
              <a:rPr lang="en-US" sz="1700" dirty="0">
                <a:solidFill>
                  <a:prstClr val="black"/>
                </a:solidFill>
                <a:latin typeface="Raleway" pitchFamily="2" charset="77"/>
                <a:ea typeface="Calibri" panose="020F0502020204030204" pitchFamily="34" charset="0"/>
                <a:cs typeface="Arial" panose="020B0604020202020204" pitchFamily="34" charset="0"/>
              </a:rPr>
              <a:t>Structural Verification and Design Exploration</a:t>
            </a:r>
            <a:endParaRPr kumimoji="0" lang="en-US" sz="17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Raleway" pitchFamily="2" charset="77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07000"/>
              </a:lnSpc>
              <a:buClrTx/>
              <a:buFont typeface="Symbol" panose="05050102010706020507" pitchFamily="18" charset="2"/>
              <a:buChar char=""/>
              <a:defRPr/>
            </a:pPr>
            <a:r>
              <a:rPr lang="en-US" sz="1700" dirty="0">
                <a:latin typeface="Raleway" pitchFamily="2" charset="77"/>
                <a:cs typeface="Arial" panose="020B0604020202020204" pitchFamily="34" charset="0"/>
              </a:rPr>
              <a:t>Multi-format IP Insertion &amp; Connectivity Insertion</a:t>
            </a:r>
          </a:p>
          <a:p>
            <a:pPr marL="342900" indent="-342900">
              <a:lnSpc>
                <a:spcPct val="107000"/>
              </a:lnSpc>
              <a:buClrTx/>
              <a:buFont typeface="Symbol" panose="05050102010706020507" pitchFamily="18" charset="2"/>
              <a:buChar char=""/>
              <a:defRPr/>
            </a:pPr>
            <a:r>
              <a:rPr lang="en-US" sz="1700" dirty="0">
                <a:latin typeface="Raleway" pitchFamily="2" charset="77"/>
                <a:cs typeface="Arial" panose="020B0604020202020204" pitchFamily="34" charset="0"/>
              </a:rPr>
              <a:t>Generation of full chip views</a:t>
            </a:r>
          </a:p>
          <a:p>
            <a:pPr marL="342900" indent="-342900">
              <a:lnSpc>
                <a:spcPct val="107000"/>
              </a:lnSpc>
              <a:buClrTx/>
              <a:buFont typeface="Symbol" panose="05050102010706020507" pitchFamily="18" charset="2"/>
              <a:buChar char=""/>
              <a:defRPr/>
            </a:pPr>
            <a:r>
              <a:rPr lang="en-US" sz="17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Raleway" pitchFamily="2" charset="77"/>
                <a:ea typeface="DejaVu Sans"/>
                <a:cs typeface="Arial" panose="020B0604020202020204" pitchFamily="34" charset="0"/>
              </a:rPr>
              <a:t>Design centric checks based on unified database</a:t>
            </a:r>
          </a:p>
          <a:p>
            <a:pPr lvl="1"/>
            <a:endParaRPr lang="en-US" sz="1600" dirty="0">
              <a:solidFill>
                <a:srgbClr val="000000"/>
              </a:solidFill>
              <a:latin typeface="Raleway" pitchFamily="2" charset="0"/>
            </a:endParaRPr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E4398A3D-721C-F4C6-CBB7-BDB6D46EB9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1268" y="931575"/>
            <a:ext cx="3867471" cy="3812446"/>
          </a:xfrm>
          <a:prstGeom prst="rect">
            <a:avLst/>
          </a:prstGeom>
        </p:spPr>
      </p:pic>
      <p:pic>
        <p:nvPicPr>
          <p:cNvPr id="6" name="Picture 5" descr="A picture containing text, indoor&#10;&#10;Description automatically generated">
            <a:extLst>
              <a:ext uri="{FF2B5EF4-FFF2-40B4-BE49-F238E27FC236}">
                <a16:creationId xmlns:a16="http://schemas.microsoft.com/office/drawing/2014/main" id="{47BD5901-A58B-FE7F-C11D-D31C0ADFCC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9294" y="4228049"/>
            <a:ext cx="2665056" cy="1887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4708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D297EC-5E5E-BCDC-7D10-3E6431D9F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3988" y="138622"/>
            <a:ext cx="11879262" cy="1325563"/>
          </a:xfrm>
        </p:spPr>
        <p:txBody>
          <a:bodyPr/>
          <a:lstStyle/>
          <a:p>
            <a:r>
              <a:rPr lang="fr-FR" b="1" dirty="0" err="1"/>
              <a:t>Presented</a:t>
            </a:r>
            <a:r>
              <a:rPr lang="fr-FR" b="1" dirty="0"/>
              <a:t> Solution </a:t>
            </a:r>
            <a:br>
              <a:rPr lang="fr-FR" b="1" dirty="0"/>
            </a:br>
            <a:r>
              <a:rPr lang="en-US" sz="2400" b="1" i="1" dirty="0">
                <a:solidFill>
                  <a:srgbClr val="000000"/>
                </a:solidFill>
                <a:latin typeface="Raleway" pitchFamily="2" charset="0"/>
              </a:rPr>
              <a:t>Interface with Defacto APIs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FAEE1B-9CE1-F3C5-E181-D4B6305331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323" y="1532010"/>
            <a:ext cx="10072193" cy="4432562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All IPs designs to be integrated need to provide component IP-XACT with proper </a:t>
            </a:r>
            <a:r>
              <a:rPr lang="en-US" sz="2000" dirty="0" err="1">
                <a:solidFill>
                  <a:srgbClr val="000000"/>
                </a:solidFill>
                <a:latin typeface="Raleway" pitchFamily="2" charset="0"/>
              </a:rPr>
              <a:t>fileSets</a:t>
            </a: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. I.e., all path used in </a:t>
            </a:r>
            <a:r>
              <a:rPr lang="en-US" sz="2000" dirty="0" err="1">
                <a:solidFill>
                  <a:srgbClr val="000000"/>
                </a:solidFill>
                <a:latin typeface="Raleway" pitchFamily="2" charset="0"/>
              </a:rPr>
              <a:t>fileSet</a:t>
            </a: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 should be related to location of IP-XACT. Same integration with hierarchical IP-XACT.</a:t>
            </a:r>
          </a:p>
          <a:p>
            <a:pPr>
              <a:spcBef>
                <a:spcPts val="600"/>
              </a:spcBef>
            </a:pPr>
            <a:endParaRPr lang="en-US" sz="2000" dirty="0">
              <a:solidFill>
                <a:srgbClr val="000000"/>
              </a:solidFill>
              <a:latin typeface="Raleway" pitchFamily="2" charset="0"/>
            </a:endParaRPr>
          </a:p>
          <a:p>
            <a:pPr>
              <a:spcBef>
                <a:spcPts val="600"/>
              </a:spcBef>
            </a:pP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All IP-XACT are loaded with extra option to provide macros to be used when reading RTL files from </a:t>
            </a:r>
            <a:r>
              <a:rPr lang="en-US" sz="2000" dirty="0" err="1">
                <a:solidFill>
                  <a:srgbClr val="000000"/>
                </a:solidFill>
                <a:latin typeface="Raleway" pitchFamily="2" charset="0"/>
              </a:rPr>
              <a:t>fileSets</a:t>
            </a: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 if required.</a:t>
            </a:r>
          </a:p>
          <a:p>
            <a:pPr>
              <a:spcBef>
                <a:spcPts val="600"/>
              </a:spcBef>
            </a:pPr>
            <a:endParaRPr lang="en-US" sz="2000" dirty="0">
              <a:solidFill>
                <a:srgbClr val="000000"/>
              </a:solidFill>
              <a:latin typeface="Raleway" pitchFamily="2" charset="0"/>
            </a:endParaRPr>
          </a:p>
          <a:p>
            <a:pPr>
              <a:spcBef>
                <a:spcPts val="600"/>
              </a:spcBef>
            </a:pP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During elaboration, option is given whether RTL files from </a:t>
            </a:r>
            <a:r>
              <a:rPr lang="en-US" sz="2000" dirty="0" err="1">
                <a:solidFill>
                  <a:srgbClr val="000000"/>
                </a:solidFill>
                <a:latin typeface="Raleway" pitchFamily="2" charset="0"/>
              </a:rPr>
              <a:t>fileSets</a:t>
            </a: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 are required. </a:t>
            </a:r>
          </a:p>
          <a:p>
            <a:pPr>
              <a:spcBef>
                <a:spcPts val="600"/>
              </a:spcBef>
            </a:pPr>
            <a:endParaRPr lang="en-US" sz="2000" dirty="0">
              <a:solidFill>
                <a:srgbClr val="000000"/>
              </a:solidFill>
              <a:latin typeface="Raleway" pitchFamily="2" charset="0"/>
            </a:endParaRPr>
          </a:p>
          <a:p>
            <a:pPr>
              <a:spcBef>
                <a:spcPts val="600"/>
              </a:spcBef>
            </a:pP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If there’s conflict between IP-XACT and RTL that SoC Compiler cannot resolved </a:t>
            </a:r>
            <a:r>
              <a:rPr lang="en-US" sz="2000" i="1" dirty="0">
                <a:solidFill>
                  <a:srgbClr val="000000"/>
                </a:solidFill>
                <a:latin typeface="Raleway" pitchFamily="2" charset="0"/>
              </a:rPr>
              <a:t>(E.g. port present in RTL is not in IP-XACT or vise versa), </a:t>
            </a:r>
            <a:r>
              <a:rPr lang="en-US" sz="2000" dirty="0">
                <a:solidFill>
                  <a:srgbClr val="000000"/>
                </a:solidFill>
                <a:latin typeface="Raleway" pitchFamily="2" charset="0"/>
              </a:rPr>
              <a:t>error will be reported. Integration flow will stop if there is error otherwise it should proceed with normal integration</a:t>
            </a:r>
          </a:p>
          <a:p>
            <a:pPr lvl="1">
              <a:spcBef>
                <a:spcPts val="600"/>
              </a:spcBef>
            </a:pPr>
            <a:endParaRPr lang="en-US" sz="1200" dirty="0">
              <a:solidFill>
                <a:srgbClr val="000000"/>
              </a:solidFill>
              <a:latin typeface="Raleway" pitchFamily="2" charset="0"/>
            </a:endParaRPr>
          </a:p>
          <a:p>
            <a:pPr lvl="1"/>
            <a:endParaRPr lang="en-US" sz="1600" dirty="0">
              <a:solidFill>
                <a:srgbClr val="000000"/>
              </a:solidFill>
              <a:latin typeface="Raleway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54259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AC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5DDEE"/>
      </a:accent1>
      <a:accent2>
        <a:srgbClr val="ED7D31"/>
      </a:accent2>
      <a:accent3>
        <a:srgbClr val="C2D833"/>
      </a:accent3>
      <a:accent4>
        <a:srgbClr val="BFDCE0"/>
      </a:accent4>
      <a:accent5>
        <a:srgbClr val="8CCDA3"/>
      </a:accent5>
      <a:accent6>
        <a:srgbClr val="3F97D3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C_988440-22_ConfPPT_R2.potx" id="{9454845F-F5A2-4B22-9F36-3424BE65FDE6}" vid="{ED07359C-1F2A-450E-9662-33E25CAA82C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DAC_988440-22_ConfPPT_R2</Template>
  <TotalTime>0</TotalTime>
  <Words>1414</Words>
  <Application>Microsoft Office PowerPoint</Application>
  <PresentationFormat>Widescreen</PresentationFormat>
  <Paragraphs>144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Courier New</vt:lpstr>
      <vt:lpstr>Franklin Gothic Book</vt:lpstr>
      <vt:lpstr>Franklin Gothic Medium</vt:lpstr>
      <vt:lpstr>Raleway</vt:lpstr>
      <vt:lpstr>Symbol</vt:lpstr>
      <vt:lpstr>Office Theme</vt:lpstr>
      <vt:lpstr>PowerPoint Presentation</vt:lpstr>
      <vt:lpstr>A Joint IP-XACT/RTL Design Flow for Large SoCs</vt:lpstr>
      <vt:lpstr>Authors &amp; Presenters</vt:lpstr>
      <vt:lpstr>Problem Statement</vt:lpstr>
      <vt:lpstr>Current Solutions &amp; Need</vt:lpstr>
      <vt:lpstr>Presented Solution Requirements to have a successful flow</vt:lpstr>
      <vt:lpstr>Presented Solution Flow using Defacto’s SoC Compiler</vt:lpstr>
      <vt:lpstr>Presented Solution Joint Flow/Design Methodology at the Front-End </vt:lpstr>
      <vt:lpstr>Presented Solution  Interface with Defacto APIs</vt:lpstr>
      <vt:lpstr>Typical Example</vt:lpstr>
      <vt:lpstr>Evidence</vt:lpstr>
      <vt:lpstr>Summary</vt:lpstr>
    </vt:vector>
  </TitlesOfParts>
  <Company>SmithBucklin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Kolak, Alexis</dc:creator>
  <cp:lastModifiedBy>Bastien Gratréaux</cp:lastModifiedBy>
  <cp:revision>8</cp:revision>
  <dcterms:created xsi:type="dcterms:W3CDTF">2023-02-03T23:08:15Z</dcterms:created>
  <dcterms:modified xsi:type="dcterms:W3CDTF">2023-06-12T17:52:01Z</dcterms:modified>
</cp:coreProperties>
</file>